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diagrams/layout1.xml" ContentType="application/vnd.openxmlformats-officedocument.drawingml.diagramLayout+xml"/>
  <Override PartName="/ppt/slideLayouts/slideLayout2.xml" ContentType="application/vnd.openxmlformats-officedocument.presentationml.slideLayout+xml"/>
  <Override PartName="/ppt/diagrams/quickStyle1.xml" ContentType="application/vnd.openxmlformats-officedocument.drawingml.diagramStyle+xml"/>
  <Override PartName="/ppt/slides/slide23.xml" ContentType="application/vnd.openxmlformats-officedocument.presentationml.slide+xml"/>
  <Override PartName="/ppt/slides/slide31.xml" ContentType="application/vnd.openxmlformats-officedocument.presentationml.slide+xml"/>
  <Default Extension="png" ContentType="image/png"/>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diagrams/drawing1.xml" ContentType="application/vnd.ms-office.drawingml.diagramDrawing+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00" r:id="rId1"/>
  </p:sldMasterIdLst>
  <p:notesMasterIdLst>
    <p:notesMasterId r:id="rId37"/>
  </p:notesMasterIdLst>
  <p:sldIdLst>
    <p:sldId id="256" r:id="rId2"/>
    <p:sldId id="264" r:id="rId3"/>
    <p:sldId id="265" r:id="rId4"/>
    <p:sldId id="270" r:id="rId5"/>
    <p:sldId id="262" r:id="rId6"/>
    <p:sldId id="263" r:id="rId7"/>
    <p:sldId id="267" r:id="rId8"/>
    <p:sldId id="268" r:id="rId9"/>
    <p:sldId id="269" r:id="rId10"/>
    <p:sldId id="271" r:id="rId11"/>
    <p:sldId id="284" r:id="rId12"/>
    <p:sldId id="261" r:id="rId13"/>
    <p:sldId id="274" r:id="rId14"/>
    <p:sldId id="273" r:id="rId15"/>
    <p:sldId id="272" r:id="rId16"/>
    <p:sldId id="257" r:id="rId17"/>
    <p:sldId id="258" r:id="rId18"/>
    <p:sldId id="275" r:id="rId19"/>
    <p:sldId id="277" r:id="rId20"/>
    <p:sldId id="278" r:id="rId21"/>
    <p:sldId id="279" r:id="rId22"/>
    <p:sldId id="291" r:id="rId23"/>
    <p:sldId id="280" r:id="rId24"/>
    <p:sldId id="281" r:id="rId25"/>
    <p:sldId id="282" r:id="rId26"/>
    <p:sldId id="283" r:id="rId27"/>
    <p:sldId id="286" r:id="rId28"/>
    <p:sldId id="287" r:id="rId29"/>
    <p:sldId id="288" r:id="rId30"/>
    <p:sldId id="289" r:id="rId31"/>
    <p:sldId id="290" r:id="rId32"/>
    <p:sldId id="292" r:id="rId33"/>
    <p:sldId id="293" r:id="rId34"/>
    <p:sldId id="260" r:id="rId35"/>
    <p:sldId id="26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05BAD-6393-134D-9015-DB4C77B7B00E}"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A2607BFA-F8E4-DB46-BBC1-3A239363AE8E}">
      <dgm:prSet phldrT="[Text]"/>
      <dgm:spPr/>
      <dgm:t>
        <a:bodyPr/>
        <a:lstStyle/>
        <a:p>
          <a:r>
            <a:rPr lang="en-US" dirty="0" smtClean="0"/>
            <a:t>Holocene (Great Basin)</a:t>
          </a:r>
          <a:endParaRPr lang="en-US" dirty="0"/>
        </a:p>
      </dgm:t>
    </dgm:pt>
    <dgm:pt modelId="{679BF3F7-3847-FC4E-A4F4-FE30D94396DB}" type="parTrans" cxnId="{EA5C9564-352E-AD4F-AE9D-B47621630C0B}">
      <dgm:prSet/>
      <dgm:spPr/>
      <dgm:t>
        <a:bodyPr/>
        <a:lstStyle/>
        <a:p>
          <a:endParaRPr lang="en-US"/>
        </a:p>
      </dgm:t>
    </dgm:pt>
    <dgm:pt modelId="{853E14A9-E4F4-C444-AEC6-E6F78B646B14}" type="sibTrans" cxnId="{EA5C9564-352E-AD4F-AE9D-B47621630C0B}">
      <dgm:prSet/>
      <dgm:spPr/>
      <dgm:t>
        <a:bodyPr/>
        <a:lstStyle/>
        <a:p>
          <a:endParaRPr lang="en-US"/>
        </a:p>
      </dgm:t>
    </dgm:pt>
    <dgm:pt modelId="{83693415-6B55-9940-A04A-2F51A25C662A}">
      <dgm:prSet phldrT="[Text]"/>
      <dgm:spPr/>
      <dgm:t>
        <a:bodyPr/>
        <a:lstStyle/>
        <a:p>
          <a:r>
            <a:rPr lang="en-US" dirty="0" smtClean="0"/>
            <a:t>Early</a:t>
          </a:r>
          <a:endParaRPr lang="en-US" dirty="0"/>
        </a:p>
      </dgm:t>
    </dgm:pt>
    <dgm:pt modelId="{FC2ABB97-84FB-A94C-85DC-76FD20F87051}" type="parTrans" cxnId="{0CA8A521-621A-274B-A45B-D06F98F64864}">
      <dgm:prSet/>
      <dgm:spPr/>
      <dgm:t>
        <a:bodyPr/>
        <a:lstStyle/>
        <a:p>
          <a:endParaRPr lang="en-US"/>
        </a:p>
      </dgm:t>
    </dgm:pt>
    <dgm:pt modelId="{4AA62EF7-0DAB-2940-8A83-03A3394FC38F}" type="sibTrans" cxnId="{0CA8A521-621A-274B-A45B-D06F98F64864}">
      <dgm:prSet/>
      <dgm:spPr/>
      <dgm:t>
        <a:bodyPr/>
        <a:lstStyle/>
        <a:p>
          <a:endParaRPr lang="en-US"/>
        </a:p>
      </dgm:t>
    </dgm:pt>
    <dgm:pt modelId="{A9005BE0-F78E-DE4D-BBB0-CDDA2E4809D4}">
      <dgm:prSet phldrT="[Text]"/>
      <dgm:spPr/>
      <dgm:t>
        <a:bodyPr/>
        <a:lstStyle/>
        <a:p>
          <a:r>
            <a:rPr lang="en-US" dirty="0" smtClean="0"/>
            <a:t>Middle</a:t>
          </a:r>
          <a:endParaRPr lang="en-US" dirty="0"/>
        </a:p>
      </dgm:t>
    </dgm:pt>
    <dgm:pt modelId="{CBA4B3ED-C7C8-6945-BA81-CBB05014276B}" type="parTrans" cxnId="{50D038FF-4FA1-E143-B8A2-C31B5F3417AA}">
      <dgm:prSet/>
      <dgm:spPr/>
      <dgm:t>
        <a:bodyPr/>
        <a:lstStyle/>
        <a:p>
          <a:endParaRPr lang="en-US"/>
        </a:p>
      </dgm:t>
    </dgm:pt>
    <dgm:pt modelId="{56E209D4-79B7-E446-904B-11D62E96E723}" type="sibTrans" cxnId="{50D038FF-4FA1-E143-B8A2-C31B5F3417AA}">
      <dgm:prSet/>
      <dgm:spPr/>
      <dgm:t>
        <a:bodyPr/>
        <a:lstStyle/>
        <a:p>
          <a:endParaRPr lang="en-US"/>
        </a:p>
      </dgm:t>
    </dgm:pt>
    <dgm:pt modelId="{9E607A0F-9798-0944-8900-621DBA3A70E2}">
      <dgm:prSet phldrT="[Text]"/>
      <dgm:spPr/>
      <dgm:t>
        <a:bodyPr/>
        <a:lstStyle/>
        <a:p>
          <a:r>
            <a:rPr lang="en-US" dirty="0" smtClean="0"/>
            <a:t>Late</a:t>
          </a:r>
          <a:endParaRPr lang="en-US" dirty="0"/>
        </a:p>
      </dgm:t>
    </dgm:pt>
    <dgm:pt modelId="{6F13263D-D1D0-A947-B22C-A4BE28C87608}" type="parTrans" cxnId="{790E0651-967F-FF44-837D-1D4C3E8F6BDA}">
      <dgm:prSet/>
      <dgm:spPr/>
      <dgm:t>
        <a:bodyPr/>
        <a:lstStyle/>
        <a:p>
          <a:endParaRPr lang="en-US"/>
        </a:p>
      </dgm:t>
    </dgm:pt>
    <dgm:pt modelId="{BD705978-7387-4049-82B9-6C7F39F744C9}" type="sibTrans" cxnId="{790E0651-967F-FF44-837D-1D4C3E8F6BDA}">
      <dgm:prSet/>
      <dgm:spPr/>
      <dgm:t>
        <a:bodyPr/>
        <a:lstStyle/>
        <a:p>
          <a:endParaRPr lang="en-US"/>
        </a:p>
      </dgm:t>
    </dgm:pt>
    <dgm:pt modelId="{5D82517D-E183-F24C-9A64-FF2291EBA2BF}" type="pres">
      <dgm:prSet presAssocID="{0E505BAD-6393-134D-9015-DB4C77B7B00E}" presName="composite" presStyleCnt="0">
        <dgm:presLayoutVars>
          <dgm:chMax val="1"/>
          <dgm:dir/>
          <dgm:resizeHandles val="exact"/>
        </dgm:presLayoutVars>
      </dgm:prSet>
      <dgm:spPr/>
    </dgm:pt>
    <dgm:pt modelId="{A17E560B-864E-D849-903D-FEF173844D44}" type="pres">
      <dgm:prSet presAssocID="{A2607BFA-F8E4-DB46-BBC1-3A239363AE8E}" presName="roof" presStyleLbl="dkBgShp" presStyleIdx="0" presStyleCnt="2" custLinFactNeighborX="1754" custLinFactNeighborY="-80790"/>
      <dgm:spPr/>
      <dgm:t>
        <a:bodyPr/>
        <a:lstStyle/>
        <a:p>
          <a:endParaRPr lang="en-US"/>
        </a:p>
      </dgm:t>
    </dgm:pt>
    <dgm:pt modelId="{FBAC1EC6-8064-3447-8127-DDCBF5A1689D}" type="pres">
      <dgm:prSet presAssocID="{A2607BFA-F8E4-DB46-BBC1-3A239363AE8E}" presName="pillars" presStyleCnt="0"/>
      <dgm:spPr/>
    </dgm:pt>
    <dgm:pt modelId="{52383A12-388C-A544-AC55-16EA19A9F0AB}" type="pres">
      <dgm:prSet presAssocID="{A2607BFA-F8E4-DB46-BBC1-3A239363AE8E}" presName="pillar1" presStyleLbl="node1" presStyleIdx="0" presStyleCnt="3">
        <dgm:presLayoutVars>
          <dgm:bulletEnabled val="1"/>
        </dgm:presLayoutVars>
      </dgm:prSet>
      <dgm:spPr/>
      <dgm:t>
        <a:bodyPr/>
        <a:lstStyle/>
        <a:p>
          <a:endParaRPr lang="en-US"/>
        </a:p>
      </dgm:t>
    </dgm:pt>
    <dgm:pt modelId="{C9C2258B-D0B6-1A47-A621-9354A43D007D}" type="pres">
      <dgm:prSet presAssocID="{A9005BE0-F78E-DE4D-BBB0-CDDA2E4809D4}" presName="pillarX" presStyleLbl="node1" presStyleIdx="1" presStyleCnt="3">
        <dgm:presLayoutVars>
          <dgm:bulletEnabled val="1"/>
        </dgm:presLayoutVars>
      </dgm:prSet>
      <dgm:spPr/>
      <dgm:t>
        <a:bodyPr/>
        <a:lstStyle/>
        <a:p>
          <a:endParaRPr lang="en-US"/>
        </a:p>
      </dgm:t>
    </dgm:pt>
    <dgm:pt modelId="{9F2CB84C-3F5F-014A-9317-AFDF60207FEB}" type="pres">
      <dgm:prSet presAssocID="{9E607A0F-9798-0944-8900-621DBA3A70E2}" presName="pillarX" presStyleLbl="node1" presStyleIdx="2" presStyleCnt="3">
        <dgm:presLayoutVars>
          <dgm:bulletEnabled val="1"/>
        </dgm:presLayoutVars>
      </dgm:prSet>
      <dgm:spPr/>
      <dgm:t>
        <a:bodyPr/>
        <a:lstStyle/>
        <a:p>
          <a:endParaRPr lang="en-US"/>
        </a:p>
      </dgm:t>
    </dgm:pt>
    <dgm:pt modelId="{055F16BD-99E2-A84B-B549-4C9E5123AEED}" type="pres">
      <dgm:prSet presAssocID="{A2607BFA-F8E4-DB46-BBC1-3A239363AE8E}" presName="base" presStyleLbl="dkBgShp" presStyleIdx="1" presStyleCnt="2"/>
      <dgm:spPr/>
    </dgm:pt>
  </dgm:ptLst>
  <dgm:cxnLst>
    <dgm:cxn modelId="{A5B8CB2C-0FD6-7344-8B27-37092F679E33}" type="presOf" srcId="{9E607A0F-9798-0944-8900-621DBA3A70E2}" destId="{9F2CB84C-3F5F-014A-9317-AFDF60207FEB}" srcOrd="0" destOrd="0" presId="urn:microsoft.com/office/officeart/2005/8/layout/hList3"/>
    <dgm:cxn modelId="{A12A0463-07D5-2946-91B3-4C2BA1958276}" type="presOf" srcId="{A9005BE0-F78E-DE4D-BBB0-CDDA2E4809D4}" destId="{C9C2258B-D0B6-1A47-A621-9354A43D007D}" srcOrd="0" destOrd="0" presId="urn:microsoft.com/office/officeart/2005/8/layout/hList3"/>
    <dgm:cxn modelId="{EA5C9564-352E-AD4F-AE9D-B47621630C0B}" srcId="{0E505BAD-6393-134D-9015-DB4C77B7B00E}" destId="{A2607BFA-F8E4-DB46-BBC1-3A239363AE8E}" srcOrd="0" destOrd="0" parTransId="{679BF3F7-3847-FC4E-A4F4-FE30D94396DB}" sibTransId="{853E14A9-E4F4-C444-AEC6-E6F78B646B14}"/>
    <dgm:cxn modelId="{DFAAA4CC-2CB2-1043-AECE-5FA457FB0F00}" type="presOf" srcId="{A2607BFA-F8E4-DB46-BBC1-3A239363AE8E}" destId="{A17E560B-864E-D849-903D-FEF173844D44}" srcOrd="0" destOrd="0" presId="urn:microsoft.com/office/officeart/2005/8/layout/hList3"/>
    <dgm:cxn modelId="{50D038FF-4FA1-E143-B8A2-C31B5F3417AA}" srcId="{A2607BFA-F8E4-DB46-BBC1-3A239363AE8E}" destId="{A9005BE0-F78E-DE4D-BBB0-CDDA2E4809D4}" srcOrd="1" destOrd="0" parTransId="{CBA4B3ED-C7C8-6945-BA81-CBB05014276B}" sibTransId="{56E209D4-79B7-E446-904B-11D62E96E723}"/>
    <dgm:cxn modelId="{0CA8A521-621A-274B-A45B-D06F98F64864}" srcId="{A2607BFA-F8E4-DB46-BBC1-3A239363AE8E}" destId="{83693415-6B55-9940-A04A-2F51A25C662A}" srcOrd="0" destOrd="0" parTransId="{FC2ABB97-84FB-A94C-85DC-76FD20F87051}" sibTransId="{4AA62EF7-0DAB-2940-8A83-03A3394FC38F}"/>
    <dgm:cxn modelId="{11132EC1-7F33-AD4A-8A77-854B5973ABF3}" type="presOf" srcId="{0E505BAD-6393-134D-9015-DB4C77B7B00E}" destId="{5D82517D-E183-F24C-9A64-FF2291EBA2BF}" srcOrd="0" destOrd="0" presId="urn:microsoft.com/office/officeart/2005/8/layout/hList3"/>
    <dgm:cxn modelId="{790E0651-967F-FF44-837D-1D4C3E8F6BDA}" srcId="{A2607BFA-F8E4-DB46-BBC1-3A239363AE8E}" destId="{9E607A0F-9798-0944-8900-621DBA3A70E2}" srcOrd="2" destOrd="0" parTransId="{6F13263D-D1D0-A947-B22C-A4BE28C87608}" sibTransId="{BD705978-7387-4049-82B9-6C7F39F744C9}"/>
    <dgm:cxn modelId="{29D01FC1-9EE5-094B-899E-28C2DA216677}" type="presOf" srcId="{83693415-6B55-9940-A04A-2F51A25C662A}" destId="{52383A12-388C-A544-AC55-16EA19A9F0AB}" srcOrd="0" destOrd="0" presId="urn:microsoft.com/office/officeart/2005/8/layout/hList3"/>
    <dgm:cxn modelId="{133AFF78-3626-C148-8CA7-6DDAF4A2D456}" type="presParOf" srcId="{5D82517D-E183-F24C-9A64-FF2291EBA2BF}" destId="{A17E560B-864E-D849-903D-FEF173844D44}" srcOrd="0" destOrd="0" presId="urn:microsoft.com/office/officeart/2005/8/layout/hList3"/>
    <dgm:cxn modelId="{FA14C65B-9040-5A43-B0EA-BC6D6DF63DC7}" type="presParOf" srcId="{5D82517D-E183-F24C-9A64-FF2291EBA2BF}" destId="{FBAC1EC6-8064-3447-8127-DDCBF5A1689D}" srcOrd="1" destOrd="0" presId="urn:microsoft.com/office/officeart/2005/8/layout/hList3"/>
    <dgm:cxn modelId="{AD33B8D3-8D82-B648-B4B4-D782CADC1351}" type="presParOf" srcId="{FBAC1EC6-8064-3447-8127-DDCBF5A1689D}" destId="{52383A12-388C-A544-AC55-16EA19A9F0AB}" srcOrd="0" destOrd="0" presId="urn:microsoft.com/office/officeart/2005/8/layout/hList3"/>
    <dgm:cxn modelId="{DD05F109-0D5F-7644-BEF5-99FC0E47F48A}" type="presParOf" srcId="{FBAC1EC6-8064-3447-8127-DDCBF5A1689D}" destId="{C9C2258B-D0B6-1A47-A621-9354A43D007D}" srcOrd="1" destOrd="0" presId="urn:microsoft.com/office/officeart/2005/8/layout/hList3"/>
    <dgm:cxn modelId="{CC957CA1-C9DC-FD4C-8613-A90B646B3B75}" type="presParOf" srcId="{FBAC1EC6-8064-3447-8127-DDCBF5A1689D}" destId="{9F2CB84C-3F5F-014A-9317-AFDF60207FEB}" srcOrd="2" destOrd="0" presId="urn:microsoft.com/office/officeart/2005/8/layout/hList3"/>
    <dgm:cxn modelId="{1EF7A3C2-79F9-1449-9DFC-C42B0154E327}" type="presParOf" srcId="{5D82517D-E183-F24C-9A64-FF2291EBA2BF}" destId="{055F16BD-99E2-A84B-B549-4C9E5123AEED}"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7E560B-864E-D849-903D-FEF173844D44}">
      <dsp:nvSpPr>
        <dsp:cNvPr id="0" name=""/>
        <dsp:cNvSpPr/>
      </dsp:nvSpPr>
      <dsp:spPr>
        <a:xfrm>
          <a:off x="0" y="0"/>
          <a:ext cx="8686800" cy="1357788"/>
        </a:xfrm>
        <a:prstGeom prst="rect">
          <a:avLst/>
        </a:prstGeom>
        <a:solidFill>
          <a:schemeClr val="accent1">
            <a:shade val="8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1">
          <a:scrgbClr r="0" g="0" b="0"/>
        </a:fillRef>
        <a:effectRef idx="2">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smtClean="0"/>
            <a:t>Holocene (Great Basin)</a:t>
          </a:r>
          <a:endParaRPr lang="en-US" sz="6200" kern="1200" dirty="0"/>
        </a:p>
      </dsp:txBody>
      <dsp:txXfrm>
        <a:off x="0" y="0"/>
        <a:ext cx="8686800" cy="1357788"/>
      </dsp:txXfrm>
    </dsp:sp>
    <dsp:sp modelId="{52383A12-388C-A544-AC55-16EA19A9F0AB}">
      <dsp:nvSpPr>
        <dsp:cNvPr id="0" name=""/>
        <dsp:cNvSpPr/>
      </dsp:nvSpPr>
      <dsp:spPr>
        <a:xfrm>
          <a:off x="4241" y="1357788"/>
          <a:ext cx="2892772" cy="2851356"/>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Early</a:t>
          </a:r>
          <a:endParaRPr lang="en-US" sz="6500" kern="1200" dirty="0"/>
        </a:p>
      </dsp:txBody>
      <dsp:txXfrm>
        <a:off x="4241" y="1357788"/>
        <a:ext cx="2892772" cy="2851356"/>
      </dsp:txXfrm>
    </dsp:sp>
    <dsp:sp modelId="{C9C2258B-D0B6-1A47-A621-9354A43D007D}">
      <dsp:nvSpPr>
        <dsp:cNvPr id="0" name=""/>
        <dsp:cNvSpPr/>
      </dsp:nvSpPr>
      <dsp:spPr>
        <a:xfrm>
          <a:off x="2897013" y="1357788"/>
          <a:ext cx="2892772" cy="2851356"/>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Middle</a:t>
          </a:r>
          <a:endParaRPr lang="en-US" sz="6500" kern="1200" dirty="0"/>
        </a:p>
      </dsp:txBody>
      <dsp:txXfrm>
        <a:off x="2897013" y="1357788"/>
        <a:ext cx="2892772" cy="2851356"/>
      </dsp:txXfrm>
    </dsp:sp>
    <dsp:sp modelId="{9F2CB84C-3F5F-014A-9317-AFDF60207FEB}">
      <dsp:nvSpPr>
        <dsp:cNvPr id="0" name=""/>
        <dsp:cNvSpPr/>
      </dsp:nvSpPr>
      <dsp:spPr>
        <a:xfrm>
          <a:off x="5789786" y="1357788"/>
          <a:ext cx="2892772" cy="2851356"/>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Late</a:t>
          </a:r>
          <a:endParaRPr lang="en-US" sz="6500" kern="1200" dirty="0"/>
        </a:p>
      </dsp:txBody>
      <dsp:txXfrm>
        <a:off x="5789786" y="1357788"/>
        <a:ext cx="2892772" cy="2851356"/>
      </dsp:txXfrm>
    </dsp:sp>
    <dsp:sp modelId="{055F16BD-99E2-A84B-B549-4C9E5123AEED}">
      <dsp:nvSpPr>
        <dsp:cNvPr id="0" name=""/>
        <dsp:cNvSpPr/>
      </dsp:nvSpPr>
      <dsp:spPr>
        <a:xfrm>
          <a:off x="0" y="4209144"/>
          <a:ext cx="8686800" cy="316817"/>
        </a:xfrm>
        <a:prstGeom prst="rect">
          <a:avLst/>
        </a:prstGeom>
        <a:solidFill>
          <a:schemeClr val="accent1">
            <a:shade val="8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ict"/><Relationship Id="rId2" Type="http://schemas.openxmlformats.org/officeDocument/2006/relationships/image" Target="../media/image18.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F9219-4671-E644-8E58-CF49E15EA383}" type="datetimeFigureOut">
              <a:rPr lang="en-US" smtClean="0"/>
              <a:t>11/11/12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AE0A24-B45B-D24D-8E26-C09FE5558AA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an average surface elevation of 6,225 feet, and with an area of 191 square miles, Lake Tahoe is the highest lake of its size in the United States. It is 22 miles long, 12 miles wide, and holds 122 million acre feet of water, enough to cover a plane the size of the state of California to a depth of 14 </a:t>
            </a:r>
            <a:r>
              <a:rPr lang="en-US" sz="1200" kern="1200" dirty="0" err="1" smtClean="0">
                <a:solidFill>
                  <a:schemeClr val="tx1"/>
                </a:solidFill>
                <a:latin typeface="+mn-lt"/>
                <a:ea typeface="+mn-ea"/>
                <a:cs typeface="+mn-cs"/>
              </a:rPr>
              <a:t>inches.The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lake is the third deepest in North America and the eighth deepest in the world, with a maximum depth of 1,645 feet and an average depth of 1,000 feet. It is fed by about 100 streams, and the Truckee River is its only outlet.  The</a:t>
            </a:r>
            <a:r>
              <a:rPr lang="en-US" sz="1200" kern="1200" baseline="0" dirty="0" smtClean="0">
                <a:solidFill>
                  <a:schemeClr val="tx1"/>
                </a:solidFill>
                <a:latin typeface="+mn-lt"/>
                <a:ea typeface="+mn-ea"/>
                <a:cs typeface="+mn-cs"/>
              </a:rPr>
              <a:t> level of Lake Tahoe is naturally controlled by a narrow sill at Tahoe City; a sill is the lowest point on a divide separating adjoining sub-basins (Lindstrom, 1990).</a:t>
            </a:r>
            <a:endParaRPr lang="en-US" dirty="0"/>
          </a:p>
        </p:txBody>
      </p:sp>
      <p:sp>
        <p:nvSpPr>
          <p:cNvPr id="4" name="Slide Number Placeholder 3"/>
          <p:cNvSpPr>
            <a:spLocks noGrp="1"/>
          </p:cNvSpPr>
          <p:nvPr>
            <p:ph type="sldNum" sz="quarter" idx="10"/>
          </p:nvPr>
        </p:nvSpPr>
        <p:spPr/>
        <p:txBody>
          <a:bodyPr/>
          <a:lstStyle/>
          <a:p>
            <a:fld id="{60AE0A24-B45B-D24D-8E26-C09FE5558AA0}" type="slidenum">
              <a:rPr lang="en-US" smtClean="0"/>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Pyramid, Truckee and Tahoe first.</a:t>
            </a:r>
            <a:r>
              <a:rPr lang="en-US" baseline="0" dirty="0" smtClean="0"/>
              <a:t>  Then:</a:t>
            </a:r>
          </a:p>
          <a:p>
            <a:pPr>
              <a:buFontTx/>
              <a:buChar char="•"/>
            </a:pPr>
            <a:r>
              <a:rPr lang="en-US" baseline="0" dirty="0" smtClean="0"/>
              <a:t>Derby Dam, &amp; how it diverts 54% of Truckee River discharge to the canal and </a:t>
            </a:r>
            <a:r>
              <a:rPr lang="en-US" baseline="0" dirty="0" err="1" smtClean="0"/>
              <a:t>Lahonton</a:t>
            </a:r>
            <a:r>
              <a:rPr lang="en-US" baseline="0" dirty="0" smtClean="0"/>
              <a:t> Res.</a:t>
            </a:r>
          </a:p>
          <a:p>
            <a:pPr>
              <a:buFontTx/>
              <a:buChar char="•"/>
            </a:pPr>
            <a:r>
              <a:rPr lang="en-US" baseline="0" dirty="0" smtClean="0"/>
              <a:t>Farad gauge upstream of Fresno</a:t>
            </a:r>
          </a:p>
          <a:p>
            <a:pPr>
              <a:buFontTx/>
              <a:buChar char="•"/>
            </a:pPr>
            <a:r>
              <a:rPr lang="en-US" baseline="0" dirty="0" smtClean="0"/>
              <a:t>Nixon gauge just upstream of the sill that when surpassed, water spills out into Winnemucca.</a:t>
            </a:r>
            <a:endParaRPr lang="en-US" dirty="0" smtClean="0"/>
          </a:p>
        </p:txBody>
      </p:sp>
      <p:sp>
        <p:nvSpPr>
          <p:cNvPr id="4" name="Slide Number Placeholder 3"/>
          <p:cNvSpPr>
            <a:spLocks noGrp="1"/>
          </p:cNvSpPr>
          <p:nvPr>
            <p:ph type="sldNum" sz="quarter" idx="10"/>
          </p:nvPr>
        </p:nvSpPr>
        <p:spPr/>
        <p:txBody>
          <a:bodyPr/>
          <a:lstStyle/>
          <a:p>
            <a:fld id="{60AE0A24-B45B-D24D-8E26-C09FE5558AA0}" type="slidenum">
              <a:rPr lang="en-US" smtClean="0"/>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R fig:</a:t>
            </a:r>
            <a:r>
              <a:rPr lang="en-US" baseline="0" dirty="0" smtClean="0"/>
              <a:t> </a:t>
            </a:r>
            <a:r>
              <a:rPr lang="en-US" sz="1200" kern="1200" dirty="0" smtClean="0">
                <a:solidFill>
                  <a:schemeClr val="tx1"/>
                </a:solidFill>
                <a:latin typeface="+mn-lt"/>
                <a:ea typeface="+mn-ea"/>
                <a:cs typeface="+mn-cs"/>
              </a:rPr>
              <a:t>Elevation of Pyramid and Winnemucca lakes since 1844. Diversions from the Truckee River began about 1860 and were accelerated after the completion of the Derby Dam and Truckee Canal in 1906. As a result of the diversions, Winnemucca Lake, which frequently received spill from Pyramid Lake, desiccated in B1938. Pyramid has not overflowed since 1917.</a:t>
            </a:r>
          </a:p>
          <a:p>
            <a:r>
              <a:rPr lang="en-US" sz="1200" kern="1200" dirty="0" smtClean="0">
                <a:solidFill>
                  <a:schemeClr val="tx1"/>
                </a:solidFill>
                <a:latin typeface="+mn-lt"/>
                <a:ea typeface="+mn-ea"/>
                <a:cs typeface="+mn-cs"/>
              </a:rPr>
              <a:t>Bottom L fig: Reconstruction of the pristine elevation of Pyramid Lake since 1910. Annual values of Truckee River discharge for the Farad, California, gage (Fig. 5), together with an evaporation rate of 1.20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and on-lake precipitation rate of 0.18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were used in the reconstruction.</a:t>
            </a:r>
            <a:endParaRPr lang="en-US" dirty="0"/>
          </a:p>
        </p:txBody>
      </p:sp>
      <p:sp>
        <p:nvSpPr>
          <p:cNvPr id="4" name="Slide Number Placeholder 3"/>
          <p:cNvSpPr>
            <a:spLocks noGrp="1"/>
          </p:cNvSpPr>
          <p:nvPr>
            <p:ph type="sldNum" sz="quarter" idx="10"/>
          </p:nvPr>
        </p:nvSpPr>
        <p:spPr/>
        <p:txBody>
          <a:bodyPr/>
          <a:lstStyle/>
          <a:p>
            <a:fld id="{60AE0A24-B45B-D24D-8E26-C09FE5558AA0}" type="slidenum">
              <a:rPr lang="en-US" smtClean="0"/>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 8. Surface drainage of streams emanating from the Sierra Nevada, California and Nevada. Streams flowing east terminate in Great Basin lakes and sinks; streams flowing west become part of either the Sacramento or San Joaquin River systems which terminate in San Francisco Bay, California. The crest of the Sierra Nevada is shown as a dashed–dotted line. In the spring and early summer, winter snows, which accumulate along the </a:t>
            </a:r>
            <a:r>
              <a:rPr lang="en-US" sz="1200" kern="1200" dirty="0" err="1" smtClean="0">
                <a:solidFill>
                  <a:schemeClr val="tx1"/>
                </a:solidFill>
                <a:latin typeface="+mn-lt"/>
                <a:ea typeface="+mn-ea"/>
                <a:cs typeface="+mn-cs"/>
              </a:rPr>
              <a:t>Sierran</a:t>
            </a:r>
            <a:r>
              <a:rPr lang="en-US" sz="1200" kern="1200" dirty="0" smtClean="0">
                <a:solidFill>
                  <a:schemeClr val="tx1"/>
                </a:solidFill>
                <a:latin typeface="+mn-lt"/>
                <a:ea typeface="+mn-ea"/>
                <a:cs typeface="+mn-cs"/>
              </a:rPr>
              <a:t> crest, melt, feeding rivers located on both flanks of the Sierras.</a:t>
            </a:r>
          </a:p>
          <a:p>
            <a:endParaRPr lang="en-US" dirty="0"/>
          </a:p>
        </p:txBody>
      </p:sp>
      <p:sp>
        <p:nvSpPr>
          <p:cNvPr id="4" name="Slide Number Placeholder 3"/>
          <p:cNvSpPr>
            <a:spLocks noGrp="1"/>
          </p:cNvSpPr>
          <p:nvPr>
            <p:ph type="sldNum" sz="quarter" idx="10"/>
          </p:nvPr>
        </p:nvSpPr>
        <p:spPr/>
        <p:txBody>
          <a:bodyPr/>
          <a:lstStyle/>
          <a:p>
            <a:fld id="{60AE0A24-B45B-D24D-8E26-C09FE5558AA0}" type="slidenum">
              <a:rPr lang="en-US" smtClean="0"/>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 of 109 </a:t>
            </a:r>
            <a:r>
              <a:rPr lang="en-US" dirty="0" err="1" smtClean="0"/>
              <a:t>m</a:t>
            </a:r>
            <a:r>
              <a:rPr lang="en-US" dirty="0" smtClean="0"/>
              <a:t> deep, max 123 </a:t>
            </a:r>
            <a:r>
              <a:rPr lang="en-US" dirty="0" err="1" smtClean="0"/>
              <a:t>m</a:t>
            </a:r>
            <a:r>
              <a:rPr lang="en-US" dirty="0" smtClean="0"/>
              <a:t> deep before ____.</a:t>
            </a:r>
          </a:p>
          <a:p>
            <a:endParaRPr lang="en-US" dirty="0"/>
          </a:p>
        </p:txBody>
      </p:sp>
      <p:sp>
        <p:nvSpPr>
          <p:cNvPr id="4" name="Slide Number Placeholder 3"/>
          <p:cNvSpPr>
            <a:spLocks noGrp="1"/>
          </p:cNvSpPr>
          <p:nvPr>
            <p:ph type="sldNum" sz="quarter" idx="10"/>
          </p:nvPr>
        </p:nvSpPr>
        <p:spPr/>
        <p:txBody>
          <a:bodyPr/>
          <a:lstStyle/>
          <a:p>
            <a:fld id="{60AE0A24-B45B-D24D-8E26-C09FE5558AA0}" type="slidenum">
              <a:rPr lang="en-US" smtClean="0"/>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 10. Coring sites, Pyramid Lake, Nevada. Water depths are &gt;100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at the sites of the piston and box cores (PLC97-1, PLC98-4, PLB98-2). Dotted line</a:t>
            </a:r>
            <a:r>
              <a:rPr lang="en-US" sz="1200" kern="1200" baseline="0" dirty="0" smtClean="0">
                <a:solidFill>
                  <a:schemeClr val="tx1"/>
                </a:solidFill>
                <a:latin typeface="+mn-lt"/>
                <a:ea typeface="+mn-ea"/>
                <a:cs typeface="+mn-cs"/>
              </a:rPr>
              <a:t> represents </a:t>
            </a:r>
            <a:r>
              <a:rPr lang="en-US" sz="1200" kern="1200" dirty="0" smtClean="0">
                <a:solidFill>
                  <a:schemeClr val="tx1"/>
                </a:solidFill>
                <a:latin typeface="+mn-lt"/>
                <a:ea typeface="+mn-ea"/>
                <a:cs typeface="+mn-cs"/>
              </a:rPr>
              <a:t>PLS samples taken along a transect starting in the deep basin of Pyramid Lake and ending at Pelican Point. PLS samples</a:t>
            </a:r>
            <a:r>
              <a:rPr lang="en-US" sz="1200" kern="1200" baseline="0" dirty="0" smtClean="0">
                <a:solidFill>
                  <a:schemeClr val="tx1"/>
                </a:solidFill>
                <a:latin typeface="+mn-lt"/>
                <a:ea typeface="+mn-ea"/>
                <a:cs typeface="+mn-cs"/>
              </a:rPr>
              <a:t> are samples taken right at the water-sediment interface (surface sediments).  </a:t>
            </a:r>
            <a:r>
              <a:rPr lang="en-US" sz="1200" kern="1200" dirty="0" smtClean="0">
                <a:solidFill>
                  <a:schemeClr val="tx1"/>
                </a:solidFill>
                <a:latin typeface="+mn-lt"/>
                <a:ea typeface="+mn-ea"/>
                <a:cs typeface="+mn-cs"/>
              </a:rPr>
              <a:t>The inner dashed line indicates the area that Pyramid Lake achieved during overflow to the Winnemucca Lake basin.</a:t>
            </a:r>
            <a:endParaRPr lang="en-US" dirty="0"/>
          </a:p>
        </p:txBody>
      </p:sp>
      <p:sp>
        <p:nvSpPr>
          <p:cNvPr id="4" name="Slide Number Placeholder 3"/>
          <p:cNvSpPr>
            <a:spLocks noGrp="1"/>
          </p:cNvSpPr>
          <p:nvPr>
            <p:ph type="sldNum" sz="quarter" idx="10"/>
          </p:nvPr>
        </p:nvSpPr>
        <p:spPr/>
        <p:txBody>
          <a:bodyPr/>
          <a:lstStyle/>
          <a:p>
            <a:fld id="{60AE0A24-B45B-D24D-8E26-C09FE5558AA0}" type="slidenum">
              <a:rPr lang="en-US" smtClean="0"/>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CAMS = </a:t>
            </a:r>
            <a:r>
              <a:rPr lang="en-US" dirty="0" smtClean="0"/>
              <a:t>Center for Applied Mass Spectrometry at Lawrence Liverpool National Laboratory </a:t>
            </a:r>
          </a:p>
          <a:p>
            <a:r>
              <a:rPr lang="en-US" dirty="0" smtClean="0"/>
              <a:t>NRM</a:t>
            </a:r>
            <a:r>
              <a:rPr lang="en-US" baseline="0" dirty="0" smtClean="0"/>
              <a:t> = natural </a:t>
            </a:r>
            <a:r>
              <a:rPr lang="en-US" baseline="0" dirty="0" err="1" smtClean="0"/>
              <a:t>remanent</a:t>
            </a:r>
            <a:r>
              <a:rPr lang="en-US" baseline="0" dirty="0" smtClean="0"/>
              <a:t> magnetizations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are several kinds of NRM that can occur in a sample. Many samples have more than one kind superimposed. </a:t>
            </a:r>
            <a:r>
              <a:rPr lang="en-US" dirty="0" err="1" smtClean="0"/>
              <a:t>Thermoremanent</a:t>
            </a:r>
            <a:r>
              <a:rPr lang="en-US" dirty="0" smtClean="0"/>
              <a:t> magnetization (TRM) is acquired during cooling through the Curie temperature of the magnetic minerals and is the best source of information on the past Earth's field. Magnetization formed by phase change, chemical action or growth of crystals at low temperature is called chemical </a:t>
            </a:r>
            <a:r>
              <a:rPr lang="en-US" dirty="0" err="1" smtClean="0"/>
              <a:t>remanent</a:t>
            </a:r>
            <a:r>
              <a:rPr lang="en-US" dirty="0" smtClean="0"/>
              <a:t> magnetization. Sediments acquire a depositional </a:t>
            </a:r>
            <a:r>
              <a:rPr lang="en-US" dirty="0" err="1" smtClean="0"/>
              <a:t>remanent</a:t>
            </a:r>
            <a:r>
              <a:rPr lang="en-US" dirty="0" smtClean="0"/>
              <a:t> magnetization during their formation or a post-depositional </a:t>
            </a:r>
            <a:r>
              <a:rPr lang="en-US" dirty="0" err="1" smtClean="0"/>
              <a:t>remanent</a:t>
            </a:r>
            <a:r>
              <a:rPr lang="en-US" dirty="0" smtClean="0"/>
              <a:t> magnetization afterwards.[1]Some kinds of </a:t>
            </a:r>
            <a:r>
              <a:rPr lang="en-US" dirty="0" err="1" smtClean="0"/>
              <a:t>remanence</a:t>
            </a:r>
            <a:r>
              <a:rPr lang="en-US" dirty="0" smtClean="0"/>
              <a:t> are undesirable and must be removed before the useful </a:t>
            </a:r>
            <a:r>
              <a:rPr lang="en-US" dirty="0" err="1" smtClean="0"/>
              <a:t>remanence</a:t>
            </a:r>
            <a:r>
              <a:rPr lang="en-US" dirty="0" smtClean="0"/>
              <a:t> is measured. One is isothermal </a:t>
            </a:r>
            <a:r>
              <a:rPr lang="en-US" dirty="0" err="1" smtClean="0"/>
              <a:t>remanent</a:t>
            </a:r>
            <a:r>
              <a:rPr lang="en-US" dirty="0" smtClean="0"/>
              <a:t> magnetization (IRM), which as a component of NRM generally means </a:t>
            </a:r>
            <a:r>
              <a:rPr lang="en-US" dirty="0" err="1" smtClean="0"/>
              <a:t>remanence</a:t>
            </a:r>
            <a:r>
              <a:rPr lang="en-US" dirty="0" smtClean="0"/>
              <a:t> induced by lightning strikes. Another is viscous </a:t>
            </a:r>
            <a:r>
              <a:rPr lang="en-US" dirty="0" err="1" smtClean="0"/>
              <a:t>remanent</a:t>
            </a:r>
            <a:r>
              <a:rPr lang="en-US" dirty="0" smtClean="0"/>
              <a:t> magnetization (VRM), a </a:t>
            </a:r>
            <a:r>
              <a:rPr lang="en-US" dirty="0" err="1" smtClean="0"/>
              <a:t>remanence</a:t>
            </a:r>
            <a:r>
              <a:rPr lang="en-US" dirty="0" smtClean="0"/>
              <a:t> acquired when the rock sits in the Earth's field for long periods.[1]The most important component of </a:t>
            </a:r>
            <a:r>
              <a:rPr lang="en-US" dirty="0" err="1" smtClean="0"/>
              <a:t>remanence</a:t>
            </a:r>
            <a:r>
              <a:rPr lang="en-US" dirty="0" smtClean="0"/>
              <a:t> is that acquired when a rock formed. This is called its primary component or characteristic </a:t>
            </a:r>
            <a:r>
              <a:rPr lang="en-US" dirty="0" err="1" smtClean="0"/>
              <a:t>remanent</a:t>
            </a:r>
            <a:r>
              <a:rPr lang="en-US" dirty="0" smtClean="0"/>
              <a:t> magnetization (</a:t>
            </a:r>
            <a:r>
              <a:rPr lang="en-US" dirty="0" err="1" smtClean="0"/>
              <a:t>ChRM</a:t>
            </a:r>
            <a:r>
              <a:rPr lang="en-US" dirty="0" smtClean="0"/>
              <a:t>). Any later component is called a secondary component. To separate these components, the NRM is stripped away in a stepwise manner using thermal or alternating field demagnetization techniques to reveal the stable magnetic component.[1]</a:t>
            </a:r>
            <a:endParaRPr lang="en-US" dirty="0"/>
          </a:p>
        </p:txBody>
      </p:sp>
      <p:sp>
        <p:nvSpPr>
          <p:cNvPr id="4" name="Slide Number Placeholder 3"/>
          <p:cNvSpPr>
            <a:spLocks noGrp="1"/>
          </p:cNvSpPr>
          <p:nvPr>
            <p:ph type="sldNum" sz="quarter" idx="10"/>
          </p:nvPr>
        </p:nvSpPr>
        <p:spPr/>
        <p:txBody>
          <a:bodyPr/>
          <a:lstStyle/>
          <a:p>
            <a:fld id="{60AE0A24-B45B-D24D-8E26-C09FE5558AA0}"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337CEFD-A00D-CF49-96DA-CC675C4836A3}" type="datetimeFigureOut">
              <a:rPr lang="en-US" smtClean="0"/>
              <a:t>11/11/12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1AF2B4D-6B12-4EDF-87BB-2B55CECB66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37CEFD-A00D-CF49-96DA-CC675C4836A3}" type="datetimeFigureOut">
              <a:rPr lang="en-US" smtClean="0"/>
              <a:t>11/11/12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E96B2-E21A-564B-ABD1-BDB51AADB1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37CEFD-A00D-CF49-96DA-CC675C4836A3}" type="datetimeFigureOut">
              <a:rPr lang="en-US" smtClean="0"/>
              <a:t>11/11/12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E96B2-E21A-564B-ABD1-BDB51AADB1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337CEFD-A00D-CF49-96DA-CC675C4836A3}" type="datetimeFigureOut">
              <a:rPr lang="en-US" smtClean="0"/>
              <a:t>11/11/12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0EE96B2-E21A-564B-ABD1-BDB51AADB1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11/11/12</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337CEFD-A00D-CF49-96DA-CC675C4836A3}" type="datetimeFigureOut">
              <a:rPr lang="en-US" smtClean="0"/>
              <a:t>11/11/12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0EE96B2-E21A-564B-ABD1-BDB51AADB1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337CEFD-A00D-CF49-96DA-CC675C4836A3}" type="datetimeFigureOut">
              <a:rPr lang="en-US" smtClean="0"/>
              <a:t>11/11/12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0EE96B2-E21A-564B-ABD1-BDB51AADB1E5}"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337CEFD-A00D-CF49-96DA-CC675C4836A3}" type="datetimeFigureOut">
              <a:rPr lang="en-US" smtClean="0"/>
              <a:t>11/11/12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E96B2-E21A-564B-ABD1-BDB51AADB1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37CEFD-A00D-CF49-96DA-CC675C4836A3}" type="datetimeFigureOut">
              <a:rPr lang="en-US" smtClean="0"/>
              <a:t>11/11/12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E96B2-E21A-564B-ABD1-BDB51AADB1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337CEFD-A00D-CF49-96DA-CC675C4836A3}" type="datetimeFigureOut">
              <a:rPr lang="en-US" smtClean="0"/>
              <a:t>11/11/12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E96B2-E21A-564B-ABD1-BDB51AADB1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337CEFD-A00D-CF49-96DA-CC675C4836A3}" type="datetimeFigureOut">
              <a:rPr lang="en-US" smtClean="0"/>
              <a:t>11/11/12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0EE96B2-E21A-564B-ABD1-BDB51AADB1E5}"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337CEFD-A00D-CF49-96DA-CC675C4836A3}" type="datetimeFigureOut">
              <a:rPr lang="en-US" smtClean="0"/>
              <a:t>11/11/12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EE96B2-E21A-564B-ABD1-BDB51AADB1E5}"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5661"/>
            <a:ext cx="7772400" cy="1954789"/>
          </a:xfrm>
        </p:spPr>
        <p:txBody>
          <a:bodyPr>
            <a:normAutofit fontScale="90000"/>
          </a:bodyPr>
          <a:lstStyle/>
          <a:p>
            <a:pPr algn="ctr"/>
            <a:r>
              <a:rPr lang="en-US" dirty="0"/>
              <a:t>Holocene </a:t>
            </a:r>
            <a:r>
              <a:rPr lang="en-US" dirty="0" err="1"/>
              <a:t>multidecadal</a:t>
            </a:r>
            <a:r>
              <a:rPr lang="en-US" dirty="0"/>
              <a:t> and </a:t>
            </a:r>
            <a:r>
              <a:rPr lang="en-US" dirty="0" err="1"/>
              <a:t>multicentennial</a:t>
            </a:r>
            <a:r>
              <a:rPr lang="en-US" dirty="0"/>
              <a:t> droughts affecting Northern California and Nevada</a:t>
            </a:r>
          </a:p>
        </p:txBody>
      </p:sp>
      <p:sp>
        <p:nvSpPr>
          <p:cNvPr id="3" name="Subtitle 2"/>
          <p:cNvSpPr>
            <a:spLocks noGrp="1"/>
          </p:cNvSpPr>
          <p:nvPr>
            <p:ph type="subTitle" idx="1"/>
          </p:nvPr>
        </p:nvSpPr>
        <p:spPr>
          <a:xfrm>
            <a:off x="381000" y="3343602"/>
            <a:ext cx="8458200" cy="1820075"/>
          </a:xfrm>
        </p:spPr>
        <p:txBody>
          <a:bodyPr>
            <a:noAutofit/>
          </a:bodyPr>
          <a:lstStyle/>
          <a:p>
            <a:pPr algn="ctr"/>
            <a:r>
              <a:rPr lang="en-US" sz="1400" dirty="0"/>
              <a:t>Larry </a:t>
            </a:r>
            <a:r>
              <a:rPr lang="en-US" sz="1400" dirty="0" smtClean="0"/>
              <a:t>Benson, </a:t>
            </a:r>
            <a:r>
              <a:rPr lang="en-US" sz="1400" dirty="0" err="1"/>
              <a:t>Michaele</a:t>
            </a:r>
            <a:r>
              <a:rPr lang="en-US" sz="1400" dirty="0"/>
              <a:t> </a:t>
            </a:r>
            <a:r>
              <a:rPr lang="en-US" sz="1400" dirty="0" err="1" smtClean="0"/>
              <a:t>Kashgarian</a:t>
            </a:r>
            <a:r>
              <a:rPr lang="en-US" sz="1400" dirty="0" smtClean="0"/>
              <a:t>, </a:t>
            </a:r>
            <a:r>
              <a:rPr lang="en-US" sz="1400" dirty="0"/>
              <a:t>Robert </a:t>
            </a:r>
            <a:r>
              <a:rPr lang="en-US" sz="1400" dirty="0" smtClean="0"/>
              <a:t>Rye, </a:t>
            </a:r>
            <a:r>
              <a:rPr lang="en-US" sz="1400" dirty="0"/>
              <a:t>Steve </a:t>
            </a:r>
            <a:r>
              <a:rPr lang="en-US" sz="1400" dirty="0" smtClean="0"/>
              <a:t>Lund, </a:t>
            </a:r>
            <a:r>
              <a:rPr lang="en-US" sz="1400" dirty="0"/>
              <a:t>Fred </a:t>
            </a:r>
            <a:r>
              <a:rPr lang="en-US" sz="1400" dirty="0" err="1" smtClean="0"/>
              <a:t>Paillet</a:t>
            </a:r>
            <a:r>
              <a:rPr lang="en-US" sz="1400" dirty="0" smtClean="0"/>
              <a:t>, Joseph Smoot, Cynthia </a:t>
            </a:r>
            <a:r>
              <a:rPr lang="en-US" sz="1400" dirty="0" err="1" smtClean="0"/>
              <a:t>Kester</a:t>
            </a:r>
            <a:r>
              <a:rPr lang="en-US" sz="1400" dirty="0" smtClean="0"/>
              <a:t>, Scott </a:t>
            </a:r>
            <a:r>
              <a:rPr lang="en-US" sz="1400" dirty="0" err="1" smtClean="0"/>
              <a:t>Mensing</a:t>
            </a:r>
            <a:r>
              <a:rPr lang="en-US" sz="1400" dirty="0" smtClean="0"/>
              <a:t>, Dave </a:t>
            </a:r>
            <a:r>
              <a:rPr lang="en-US" sz="1400" dirty="0" err="1" smtClean="0"/>
              <a:t>Meko</a:t>
            </a:r>
            <a:r>
              <a:rPr lang="en-US" sz="1400" dirty="0" smtClean="0"/>
              <a:t>, Susan </a:t>
            </a:r>
            <a:r>
              <a:rPr lang="en-US" sz="1400" dirty="0" err="1" smtClean="0"/>
              <a:t>Lindström</a:t>
            </a:r>
            <a:endParaRPr lang="en-US" sz="1400" dirty="0" smtClean="0"/>
          </a:p>
          <a:p>
            <a:endParaRPr lang="en-US" sz="1400" dirty="0" smtClean="0"/>
          </a:p>
          <a:p>
            <a:endParaRPr lang="en-US" sz="1400" dirty="0" smtClean="0"/>
          </a:p>
          <a:p>
            <a:r>
              <a:rPr lang="en-US" sz="1400" b="1" dirty="0" smtClean="0"/>
              <a:t>Presentation by: Kelly Hughes</a:t>
            </a:r>
          </a:p>
          <a:p>
            <a:r>
              <a:rPr lang="en-US" sz="1400" b="1" dirty="0" smtClean="0"/>
              <a:t>Assistance from: Matt Poole</a:t>
            </a:r>
          </a:p>
          <a:p>
            <a:r>
              <a:rPr lang="en-US" sz="1400" b="1" dirty="0" smtClean="0"/>
              <a:t>13NOV2012</a:t>
            </a: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Grayson (1993, 2000)</a:t>
            </a:r>
            <a:endParaRPr lang="en-US" dirty="0"/>
          </a:p>
        </p:txBody>
      </p:sp>
      <p:sp>
        <p:nvSpPr>
          <p:cNvPr id="5" name="Content Placeholder 4"/>
          <p:cNvSpPr>
            <a:spLocks noGrp="1"/>
          </p:cNvSpPr>
          <p:nvPr>
            <p:ph sz="half" idx="1"/>
          </p:nvPr>
        </p:nvSpPr>
        <p:spPr>
          <a:xfrm>
            <a:off x="0" y="1858746"/>
            <a:ext cx="4495800" cy="4465854"/>
          </a:xfrm>
        </p:spPr>
        <p:txBody>
          <a:bodyPr>
            <a:normAutofit/>
          </a:bodyPr>
          <a:lstStyle/>
          <a:p>
            <a:pPr>
              <a:buNone/>
            </a:pPr>
            <a:r>
              <a:rPr lang="en-US" dirty="0" smtClean="0"/>
              <a:t>	Fig</a:t>
            </a:r>
            <a:r>
              <a:rPr lang="en-US" dirty="0" smtClean="0"/>
              <a:t>. 4. Histogram of </a:t>
            </a:r>
            <a:r>
              <a:rPr lang="en-US" dirty="0" smtClean="0"/>
              <a:t>dates on </a:t>
            </a:r>
            <a:r>
              <a:rPr lang="en-US" dirty="0" smtClean="0"/>
              <a:t>archaeological textiles from the western Great Basin (from data base compiled by Susan McCabe and Eugene Hattori). Multiple dates on samples from a single time horizon have been eliminated.</a:t>
            </a:r>
            <a:endParaRPr lang="en-US" dirty="0"/>
          </a:p>
        </p:txBody>
      </p:sp>
      <p:pic>
        <p:nvPicPr>
          <p:cNvPr id="7" name="Content Placeholder 6" descr="Screen shot 2012-11-12 at 12.32.04 PM.png"/>
          <p:cNvPicPr>
            <a:picLocks noGrp="1" noChangeAspect="1"/>
          </p:cNvPicPr>
          <p:nvPr>
            <p:ph sz="half" idx="2"/>
          </p:nvPr>
        </p:nvPicPr>
        <p:blipFill>
          <a:blip r:embed="rId2"/>
          <a:srcRect t="-6047" b="-6047"/>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dry climate summary</a:t>
            </a:r>
            <a:endParaRPr lang="en-US" dirty="0"/>
          </a:p>
        </p:txBody>
      </p:sp>
      <p:pic>
        <p:nvPicPr>
          <p:cNvPr id="5" name="Picture 4" descr="Screen shot 2012-11-13 at 3.23.37 AM.png"/>
          <p:cNvPicPr>
            <a:picLocks noChangeAspect="1"/>
          </p:cNvPicPr>
          <p:nvPr/>
        </p:nvPicPr>
        <p:blipFill>
          <a:blip r:embed="rId2"/>
          <a:stretch>
            <a:fillRect/>
          </a:stretch>
        </p:blipFill>
        <p:spPr>
          <a:xfrm>
            <a:off x="3959352" y="1257300"/>
            <a:ext cx="5029200" cy="5600700"/>
          </a:xfrm>
          <a:prstGeom prst="rect">
            <a:avLst/>
          </a:prstGeom>
        </p:spPr>
      </p:pic>
      <p:sp>
        <p:nvSpPr>
          <p:cNvPr id="6" name="Content Placeholder 5"/>
          <p:cNvSpPr>
            <a:spLocks noGrp="1"/>
          </p:cNvSpPr>
          <p:nvPr>
            <p:ph sz="half" idx="1"/>
          </p:nvPr>
        </p:nvSpPr>
        <p:spPr>
          <a:xfrm>
            <a:off x="304800" y="1600200"/>
            <a:ext cx="3654552" cy="4724400"/>
          </a:xfrm>
        </p:spPr>
        <p:txBody>
          <a:bodyPr/>
          <a:lstStyle/>
          <a:p>
            <a:r>
              <a:rPr lang="en-US" dirty="0" smtClean="0"/>
              <a:t>Climate change may not have occurred synchronously across Great Basin</a:t>
            </a:r>
          </a:p>
          <a:p>
            <a:r>
              <a:rPr lang="en-US" dirty="0" smtClean="0"/>
              <a:t>Each indicator is imperfect, possessing its own response to climate variability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Truckee river – pyramid lake system</a:t>
            </a:r>
            <a:endParaRPr lang="en-US" dirty="0"/>
          </a:p>
        </p:txBody>
      </p:sp>
      <p:pic>
        <p:nvPicPr>
          <p:cNvPr id="6" name="Picture 5" descr="Reno,NV.jpg"/>
          <p:cNvPicPr>
            <a:picLocks noChangeAspect="1"/>
          </p:cNvPicPr>
          <p:nvPr/>
        </p:nvPicPr>
        <p:blipFill>
          <a:blip r:embed="rId2"/>
          <a:stretch>
            <a:fillRect/>
          </a:stretch>
        </p:blipFill>
        <p:spPr>
          <a:xfrm>
            <a:off x="1316519" y="1077325"/>
            <a:ext cx="6289073" cy="57806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Truckee river – pyramid lake system</a:t>
            </a:r>
            <a:endParaRPr lang="en-US" dirty="0"/>
          </a:p>
        </p:txBody>
      </p:sp>
      <p:pic>
        <p:nvPicPr>
          <p:cNvPr id="6" name="Picture 5" descr="Reno,NV.jpg"/>
          <p:cNvPicPr>
            <a:picLocks noChangeAspect="1"/>
          </p:cNvPicPr>
          <p:nvPr/>
        </p:nvPicPr>
        <p:blipFill>
          <a:blip r:embed="rId3"/>
          <a:stretch>
            <a:fillRect/>
          </a:stretch>
        </p:blipFill>
        <p:spPr>
          <a:xfrm>
            <a:off x="2289931" y="1077325"/>
            <a:ext cx="4342248" cy="57806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pyramid lake?</a:t>
            </a:r>
            <a:endParaRPr lang="en-US" dirty="0"/>
          </a:p>
        </p:txBody>
      </p:sp>
      <p:sp>
        <p:nvSpPr>
          <p:cNvPr id="5" name="Content Placeholder 4"/>
          <p:cNvSpPr>
            <a:spLocks noGrp="1"/>
          </p:cNvSpPr>
          <p:nvPr>
            <p:ph sz="half" idx="1"/>
          </p:nvPr>
        </p:nvSpPr>
        <p:spPr>
          <a:xfrm>
            <a:off x="304799" y="1298448"/>
            <a:ext cx="4826199" cy="1945874"/>
          </a:xfrm>
        </p:spPr>
        <p:txBody>
          <a:bodyPr>
            <a:normAutofit fontScale="85000" lnSpcReduction="10000"/>
          </a:bodyPr>
          <a:lstStyle/>
          <a:p>
            <a:r>
              <a:rPr lang="en-US" dirty="0" smtClean="0"/>
              <a:t>Part of relatively simple hydrologic system</a:t>
            </a:r>
          </a:p>
          <a:p>
            <a:pPr lvl="1"/>
            <a:r>
              <a:rPr lang="en-US" dirty="0" smtClean="0"/>
              <a:t>Closed system</a:t>
            </a:r>
          </a:p>
          <a:p>
            <a:pPr lvl="1"/>
            <a:r>
              <a:rPr lang="en-US" dirty="0" smtClean="0"/>
              <a:t>Input = Truckee </a:t>
            </a:r>
            <a:r>
              <a:rPr lang="en-US" dirty="0" smtClean="0"/>
              <a:t>River + precipitation</a:t>
            </a:r>
          </a:p>
          <a:p>
            <a:pPr lvl="1"/>
            <a:r>
              <a:rPr lang="en-US" dirty="0" smtClean="0"/>
              <a:t>Output = </a:t>
            </a:r>
            <a:r>
              <a:rPr lang="en-US" dirty="0" smtClean="0"/>
              <a:t>evaporation</a:t>
            </a:r>
          </a:p>
          <a:p>
            <a:endParaRPr lang="en-US" dirty="0"/>
          </a:p>
        </p:txBody>
      </p:sp>
      <p:pic>
        <p:nvPicPr>
          <p:cNvPr id="8" name="Picture 7" descr="Screen shot 2012-11-12 at 2.42.35 PM.png"/>
          <p:cNvPicPr>
            <a:picLocks noChangeAspect="1"/>
          </p:cNvPicPr>
          <p:nvPr/>
        </p:nvPicPr>
        <p:blipFill>
          <a:blip r:embed="rId3"/>
          <a:stretch>
            <a:fillRect/>
          </a:stretch>
        </p:blipFill>
        <p:spPr>
          <a:xfrm>
            <a:off x="5130999" y="1298448"/>
            <a:ext cx="3857553" cy="3652028"/>
          </a:xfrm>
          <a:prstGeom prst="rect">
            <a:avLst/>
          </a:prstGeom>
        </p:spPr>
      </p:pic>
      <p:pic>
        <p:nvPicPr>
          <p:cNvPr id="9" name="Picture 8" descr="Screen shot 2012-11-12 at 2.42.48 PM.png"/>
          <p:cNvPicPr>
            <a:picLocks noChangeAspect="1"/>
          </p:cNvPicPr>
          <p:nvPr/>
        </p:nvPicPr>
        <p:blipFill>
          <a:blip r:embed="rId4"/>
          <a:stretch>
            <a:fillRect/>
          </a:stretch>
        </p:blipFill>
        <p:spPr>
          <a:xfrm>
            <a:off x="876889" y="3244322"/>
            <a:ext cx="3853046" cy="361367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pyramid lake, continued</a:t>
            </a:r>
            <a:endParaRPr lang="en-US" dirty="0"/>
          </a:p>
        </p:txBody>
      </p:sp>
      <p:pic>
        <p:nvPicPr>
          <p:cNvPr id="7" name="Content Placeholder 6" descr="Screen shot 2012-11-12 at 1.53.32 PM.png"/>
          <p:cNvPicPr>
            <a:picLocks noGrp="1" noChangeAspect="1"/>
          </p:cNvPicPr>
          <p:nvPr>
            <p:ph sz="half" idx="1"/>
          </p:nvPr>
        </p:nvPicPr>
        <p:blipFill>
          <a:blip r:embed="rId3"/>
          <a:srcRect t="-90" b="-90"/>
          <a:stretch>
            <a:fillRect/>
          </a:stretch>
        </p:blipFill>
        <p:spPr>
          <a:xfrm>
            <a:off x="37117" y="1298448"/>
            <a:ext cx="4458683" cy="5026152"/>
          </a:xfrm>
        </p:spPr>
      </p:pic>
      <p:sp>
        <p:nvSpPr>
          <p:cNvPr id="6" name="Content Placeholder 5"/>
          <p:cNvSpPr>
            <a:spLocks noGrp="1"/>
          </p:cNvSpPr>
          <p:nvPr>
            <p:ph sz="half" idx="2"/>
          </p:nvPr>
        </p:nvSpPr>
        <p:spPr>
          <a:xfrm>
            <a:off x="4648200" y="1298448"/>
            <a:ext cx="4343400" cy="5026152"/>
          </a:xfrm>
        </p:spPr>
        <p:txBody>
          <a:bodyPr>
            <a:normAutofit/>
          </a:bodyPr>
          <a:lstStyle/>
          <a:p>
            <a:r>
              <a:rPr lang="en-US" dirty="0" smtClean="0"/>
              <a:t>Change </a:t>
            </a:r>
            <a:r>
              <a:rPr lang="en-US" dirty="0" smtClean="0"/>
              <a:t>in hydrologic balance is transferable to rivers that drain both flanks of the northern Sierra </a:t>
            </a:r>
            <a:r>
              <a:rPr lang="en-US" dirty="0" smtClean="0"/>
              <a:t>Nevada</a:t>
            </a:r>
          </a:p>
          <a:p>
            <a:pPr lvl="1"/>
            <a:r>
              <a:rPr lang="en-US" dirty="0" smtClean="0"/>
              <a:t>Yuba correlates to Truckee, etc</a:t>
            </a:r>
          </a:p>
          <a:p>
            <a:pPr lvl="1"/>
            <a:r>
              <a:rPr lang="en-US" dirty="0" smtClean="0"/>
              <a:t>More south, however, correlation weakens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Nature's Window.jpg"/>
          <p:cNvPicPr>
            <a:picLocks noChangeAspect="1"/>
          </p:cNvPicPr>
          <p:nvPr/>
        </p:nvPicPr>
        <p:blipFill>
          <a:blip r:embed="rId3"/>
          <a:stretch>
            <a:fillRect/>
          </a:stretch>
        </p:blipFill>
        <p:spPr>
          <a:xfrm>
            <a:off x="5343519" y="1443792"/>
            <a:ext cx="3452857" cy="4603809"/>
          </a:xfrm>
          <a:prstGeom prst="rect">
            <a:avLst/>
          </a:prstGeom>
        </p:spPr>
      </p:pic>
      <p:sp>
        <p:nvSpPr>
          <p:cNvPr id="5" name="TextBox 4"/>
          <p:cNvSpPr txBox="1"/>
          <p:nvPr/>
        </p:nvSpPr>
        <p:spPr>
          <a:xfrm>
            <a:off x="5942622" y="6047601"/>
            <a:ext cx="2443172" cy="276999"/>
          </a:xfrm>
          <a:prstGeom prst="rect">
            <a:avLst/>
          </a:prstGeom>
          <a:noFill/>
        </p:spPr>
        <p:txBody>
          <a:bodyPr wrap="none" rtlCol="0">
            <a:spAutoFit/>
          </a:bodyPr>
          <a:lstStyle/>
          <a:p>
            <a:r>
              <a:rPr lang="en-US" sz="1200" i="1" dirty="0" smtClean="0"/>
              <a:t>Nature's Window </a:t>
            </a:r>
            <a:r>
              <a:rPr lang="en-US" sz="1200" dirty="0" smtClean="0"/>
              <a:t>by </a:t>
            </a:r>
            <a:r>
              <a:rPr lang="en-US" sz="1200" dirty="0" err="1" smtClean="0"/>
              <a:t>briantravelman</a:t>
            </a:r>
            <a:endParaRPr lang="en-US" sz="1200" dirty="0"/>
          </a:p>
        </p:txBody>
      </p:sp>
      <p:sp>
        <p:nvSpPr>
          <p:cNvPr id="8" name="Title 7"/>
          <p:cNvSpPr>
            <a:spLocks noGrp="1"/>
          </p:cNvSpPr>
          <p:nvPr>
            <p:ph type="title"/>
          </p:nvPr>
        </p:nvSpPr>
        <p:spPr/>
        <p:txBody>
          <a:bodyPr/>
          <a:lstStyle/>
          <a:p>
            <a:r>
              <a:rPr lang="en-US" dirty="0" smtClean="0"/>
              <a:t>Why Pyramid lake, continued</a:t>
            </a:r>
            <a:endParaRPr lang="en-US" dirty="0"/>
          </a:p>
        </p:txBody>
      </p:sp>
      <p:sp>
        <p:nvSpPr>
          <p:cNvPr id="9" name="Content Placeholder 8"/>
          <p:cNvSpPr>
            <a:spLocks noGrp="1"/>
          </p:cNvSpPr>
          <p:nvPr>
            <p:ph sz="half" idx="1"/>
          </p:nvPr>
        </p:nvSpPr>
        <p:spPr>
          <a:xfrm>
            <a:off x="304800" y="1600200"/>
            <a:ext cx="4248807" cy="4724400"/>
          </a:xfrm>
        </p:spPr>
        <p:txBody>
          <a:bodyPr>
            <a:normAutofit/>
          </a:bodyPr>
          <a:lstStyle/>
          <a:p>
            <a:r>
              <a:rPr lang="en-US" dirty="0" smtClean="0"/>
              <a:t>Deepest </a:t>
            </a:r>
            <a:r>
              <a:rPr lang="en-US" dirty="0" smtClean="0"/>
              <a:t>lake in</a:t>
            </a:r>
            <a:r>
              <a:rPr lang="en-US" dirty="0" smtClean="0"/>
              <a:t> Great </a:t>
            </a:r>
            <a:r>
              <a:rPr lang="en-US" dirty="0" smtClean="0"/>
              <a:t>Basin and sediments accumulate</a:t>
            </a:r>
            <a:r>
              <a:rPr lang="en-US" dirty="0" smtClean="0"/>
              <a:t> rapidly</a:t>
            </a:r>
          </a:p>
          <a:p>
            <a:pPr lvl="1"/>
            <a:r>
              <a:rPr lang="en-US" dirty="0" smtClean="0"/>
              <a:t>Less susceptible to desiccation and deflation</a:t>
            </a:r>
          </a:p>
          <a:p>
            <a:pPr lvl="1"/>
            <a:r>
              <a:rPr lang="en-US" dirty="0" smtClean="0"/>
              <a:t>Resolve hydrologic balance changes at sub-decadal scale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Coring of Pyramid Lake</a:t>
            </a:r>
            <a:endParaRPr lang="en-US" dirty="0"/>
          </a:p>
        </p:txBody>
      </p:sp>
      <p:pic>
        <p:nvPicPr>
          <p:cNvPr id="6" name="Picture 5" descr="Pyramid Lake.jpg"/>
          <p:cNvPicPr>
            <a:picLocks noChangeAspect="1"/>
          </p:cNvPicPr>
          <p:nvPr/>
        </p:nvPicPr>
        <p:blipFill>
          <a:blip r:embed="rId3"/>
          <a:stretch>
            <a:fillRect/>
          </a:stretch>
        </p:blipFill>
        <p:spPr>
          <a:xfrm>
            <a:off x="1615849" y="1111136"/>
            <a:ext cx="6252289" cy="5746864"/>
          </a:xfrm>
          <a:prstGeom prst="rect">
            <a:avLst/>
          </a:prstGeom>
        </p:spPr>
      </p:pic>
      <p:sp>
        <p:nvSpPr>
          <p:cNvPr id="7" name="Diamond 6"/>
          <p:cNvSpPr/>
          <p:nvPr/>
        </p:nvSpPr>
        <p:spPr>
          <a:xfrm>
            <a:off x="4801422" y="2834072"/>
            <a:ext cx="216839" cy="232859"/>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iamond 7"/>
          <p:cNvSpPr/>
          <p:nvPr/>
        </p:nvSpPr>
        <p:spPr>
          <a:xfrm>
            <a:off x="4476163" y="2950501"/>
            <a:ext cx="216839" cy="232859"/>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iamond 8"/>
          <p:cNvSpPr/>
          <p:nvPr/>
        </p:nvSpPr>
        <p:spPr>
          <a:xfrm>
            <a:off x="4256841" y="2834071"/>
            <a:ext cx="216839" cy="232859"/>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4473680" y="2834072"/>
            <a:ext cx="278794" cy="1665385"/>
          </a:xfrm>
          <a:custGeom>
            <a:avLst/>
            <a:gdLst>
              <a:gd name="connsiteX0" fmla="*/ 0 w 371723"/>
              <a:gd name="connsiteY0" fmla="*/ 1363081 h 1363081"/>
              <a:gd name="connsiteX1" fmla="*/ 294281 w 371723"/>
              <a:gd name="connsiteY1" fmla="*/ 805457 h 1363081"/>
              <a:gd name="connsiteX2" fmla="*/ 356235 w 371723"/>
              <a:gd name="connsiteY2" fmla="*/ 216854 h 1363081"/>
              <a:gd name="connsiteX3" fmla="*/ 371723 w 371723"/>
              <a:gd name="connsiteY3" fmla="*/ 0 h 1363081"/>
            </a:gdLst>
            <a:ahLst/>
            <a:cxnLst>
              <a:cxn ang="0">
                <a:pos x="connsiteX0" y="connsiteY0"/>
              </a:cxn>
              <a:cxn ang="0">
                <a:pos x="connsiteX1" y="connsiteY1"/>
              </a:cxn>
              <a:cxn ang="0">
                <a:pos x="connsiteX2" y="connsiteY2"/>
              </a:cxn>
              <a:cxn ang="0">
                <a:pos x="connsiteX3" y="connsiteY3"/>
              </a:cxn>
            </a:cxnLst>
            <a:rect l="l" t="t" r="r" b="b"/>
            <a:pathLst>
              <a:path w="371723" h="1363081">
                <a:moveTo>
                  <a:pt x="0" y="1363081"/>
                </a:moveTo>
                <a:cubicBezTo>
                  <a:pt x="117454" y="1179788"/>
                  <a:pt x="234909" y="996495"/>
                  <a:pt x="294281" y="805457"/>
                </a:cubicBezTo>
                <a:cubicBezTo>
                  <a:pt x="353653" y="614419"/>
                  <a:pt x="343328" y="351097"/>
                  <a:pt x="356235" y="216854"/>
                </a:cubicBezTo>
                <a:cubicBezTo>
                  <a:pt x="369142" y="82611"/>
                  <a:pt x="371723" y="0"/>
                  <a:pt x="371723" y="0"/>
                </a:cubicBezTo>
              </a:path>
            </a:pathLst>
          </a:cu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4801422" y="2950501"/>
            <a:ext cx="842235" cy="307777"/>
          </a:xfrm>
          <a:prstGeom prst="rect">
            <a:avLst/>
          </a:prstGeom>
          <a:noFill/>
        </p:spPr>
        <p:txBody>
          <a:bodyPr wrap="none" rtlCol="0">
            <a:spAutoFit/>
          </a:bodyPr>
          <a:lstStyle/>
          <a:p>
            <a:r>
              <a:rPr lang="en-US" sz="1400" dirty="0" smtClean="0">
                <a:solidFill>
                  <a:schemeClr val="accent1">
                    <a:lumMod val="75000"/>
                  </a:schemeClr>
                </a:solidFill>
              </a:rPr>
              <a:t>PLB98-2</a:t>
            </a:r>
            <a:endParaRPr lang="en-US" sz="1400" dirty="0">
              <a:solidFill>
                <a:schemeClr val="accent1">
                  <a:lumMod val="75000"/>
                </a:schemeClr>
              </a:solidFill>
            </a:endParaRPr>
          </a:p>
        </p:txBody>
      </p:sp>
      <p:sp>
        <p:nvSpPr>
          <p:cNvPr id="13" name="TextBox 12"/>
          <p:cNvSpPr txBox="1"/>
          <p:nvPr/>
        </p:nvSpPr>
        <p:spPr>
          <a:xfrm>
            <a:off x="3910239" y="3183360"/>
            <a:ext cx="833381" cy="307777"/>
          </a:xfrm>
          <a:prstGeom prst="rect">
            <a:avLst/>
          </a:prstGeom>
          <a:noFill/>
        </p:spPr>
        <p:txBody>
          <a:bodyPr wrap="none" rtlCol="0">
            <a:spAutoFit/>
          </a:bodyPr>
          <a:lstStyle/>
          <a:p>
            <a:r>
              <a:rPr lang="en-US" sz="1400" dirty="0" smtClean="0">
                <a:solidFill>
                  <a:schemeClr val="accent1">
                    <a:lumMod val="75000"/>
                  </a:schemeClr>
                </a:solidFill>
              </a:rPr>
              <a:t>PLC98-4</a:t>
            </a:r>
            <a:endParaRPr lang="en-US" sz="1400" dirty="0">
              <a:solidFill>
                <a:schemeClr val="accent1">
                  <a:lumMod val="75000"/>
                </a:schemeClr>
              </a:solidFill>
            </a:endParaRPr>
          </a:p>
        </p:txBody>
      </p:sp>
      <p:sp>
        <p:nvSpPr>
          <p:cNvPr id="14" name="TextBox 13"/>
          <p:cNvSpPr txBox="1"/>
          <p:nvPr/>
        </p:nvSpPr>
        <p:spPr>
          <a:xfrm>
            <a:off x="3497305" y="2642724"/>
            <a:ext cx="825867" cy="307777"/>
          </a:xfrm>
          <a:prstGeom prst="rect">
            <a:avLst/>
          </a:prstGeom>
          <a:noFill/>
        </p:spPr>
        <p:txBody>
          <a:bodyPr wrap="none" rtlCol="0">
            <a:spAutoFit/>
          </a:bodyPr>
          <a:lstStyle/>
          <a:p>
            <a:r>
              <a:rPr lang="en-US" sz="1400" dirty="0" smtClean="0">
                <a:solidFill>
                  <a:schemeClr val="accent1">
                    <a:lumMod val="75000"/>
                  </a:schemeClr>
                </a:solidFill>
              </a:rPr>
              <a:t>PLC97-1</a:t>
            </a:r>
            <a:endParaRPr lang="en-US" sz="1400" dirty="0">
              <a:solidFill>
                <a:schemeClr val="accent1">
                  <a:lumMod val="75000"/>
                </a:schemeClr>
              </a:solidFill>
            </a:endParaRPr>
          </a:p>
        </p:txBody>
      </p:sp>
      <p:sp>
        <p:nvSpPr>
          <p:cNvPr id="15" name="TextBox 14"/>
          <p:cNvSpPr txBox="1"/>
          <p:nvPr/>
        </p:nvSpPr>
        <p:spPr>
          <a:xfrm rot="3365323">
            <a:off x="2246792" y="3930668"/>
            <a:ext cx="2055270" cy="338554"/>
          </a:xfrm>
          <a:prstGeom prst="rect">
            <a:avLst/>
          </a:prstGeom>
          <a:noFill/>
        </p:spPr>
        <p:txBody>
          <a:bodyPr wrap="none" rtlCol="0">
            <a:spAutoFit/>
          </a:bodyPr>
          <a:lstStyle/>
          <a:p>
            <a:r>
              <a:rPr lang="en-US" sz="1600" dirty="0" smtClean="0">
                <a:solidFill>
                  <a:schemeClr val="accent1">
                    <a:lumMod val="75000"/>
                  </a:schemeClr>
                </a:solidFill>
              </a:rPr>
              <a:t>VIRGINIA MOUNTAINS</a:t>
            </a:r>
            <a:endParaRPr lang="en-US" sz="1600" dirty="0">
              <a:solidFill>
                <a:schemeClr val="accent1">
                  <a:lumMod val="75000"/>
                </a:schemeClr>
              </a:solidFill>
            </a:endParaRPr>
          </a:p>
        </p:txBody>
      </p:sp>
      <p:sp>
        <p:nvSpPr>
          <p:cNvPr id="16" name="TextBox 15"/>
          <p:cNvSpPr txBox="1"/>
          <p:nvPr/>
        </p:nvSpPr>
        <p:spPr>
          <a:xfrm rot="4255578">
            <a:off x="5907135" y="2473447"/>
            <a:ext cx="1303362" cy="338554"/>
          </a:xfrm>
          <a:prstGeom prst="rect">
            <a:avLst/>
          </a:prstGeom>
          <a:noFill/>
        </p:spPr>
        <p:txBody>
          <a:bodyPr wrap="none" rtlCol="0">
            <a:spAutoFit/>
          </a:bodyPr>
          <a:lstStyle/>
          <a:p>
            <a:r>
              <a:rPr lang="en-US" sz="1600" dirty="0" smtClean="0">
                <a:solidFill>
                  <a:schemeClr val="accent1">
                    <a:lumMod val="75000"/>
                  </a:schemeClr>
                </a:solidFill>
              </a:rPr>
              <a:t>LAKE RANGE</a:t>
            </a:r>
            <a:endParaRPr lang="en-US"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Matt Poole</a:t>
            </a:r>
            <a:endParaRPr lang="en-US" dirty="0"/>
          </a:p>
        </p:txBody>
      </p:sp>
      <p:sp>
        <p:nvSpPr>
          <p:cNvPr id="4" name="Title 3"/>
          <p:cNvSpPr>
            <a:spLocks noGrp="1"/>
          </p:cNvSpPr>
          <p:nvPr>
            <p:ph type="title"/>
          </p:nvPr>
        </p:nvSpPr>
        <p:spPr/>
        <p:txBody>
          <a:bodyPr>
            <a:normAutofit fontScale="90000"/>
          </a:bodyPr>
          <a:lstStyle/>
          <a:p>
            <a:r>
              <a:rPr lang="en-US" dirty="0" smtClean="0"/>
              <a:t>Age control by </a:t>
            </a:r>
            <a:r>
              <a:rPr lang="en-US" baseline="30000" dirty="0" smtClean="0"/>
              <a:t>137</a:t>
            </a:r>
            <a:r>
              <a:rPr lang="en-US" dirty="0" smtClean="0"/>
              <a:t>Cesium, mercury, and </a:t>
            </a:r>
            <a:r>
              <a:rPr lang="en-US" dirty="0" err="1" smtClean="0"/>
              <a:t>Paleomagnetic</a:t>
            </a:r>
            <a:r>
              <a:rPr lang="en-US" dirty="0" smtClean="0"/>
              <a:t> secular variation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Sampling interval: every 1 cm (0.5 cm for top of PLB98-2)</a:t>
            </a:r>
          </a:p>
          <a:p>
            <a:pPr lvl="1"/>
            <a:r>
              <a:rPr lang="en-US" dirty="0" smtClean="0"/>
              <a:t>Sample integration on order of 5 to 10 yr</a:t>
            </a:r>
          </a:p>
          <a:p>
            <a:r>
              <a:rPr lang="en-US" dirty="0" smtClean="0"/>
              <a:t>Sample prep</a:t>
            </a:r>
          </a:p>
          <a:p>
            <a:r>
              <a:rPr lang="en-US" dirty="0" smtClean="0"/>
              <a:t>δ</a:t>
            </a:r>
            <a:r>
              <a:rPr lang="en-US" baseline="30000" dirty="0" smtClean="0"/>
              <a:t>13</a:t>
            </a:r>
            <a:r>
              <a:rPr lang="en-US" dirty="0" smtClean="0"/>
              <a:t>C and δ</a:t>
            </a:r>
            <a:r>
              <a:rPr lang="en-US" baseline="30000" dirty="0" smtClean="0"/>
              <a:t>18</a:t>
            </a:r>
            <a:r>
              <a:rPr lang="en-US" dirty="0" smtClean="0"/>
              <a:t>O – MS</a:t>
            </a:r>
          </a:p>
          <a:p>
            <a:r>
              <a:rPr lang="en-US" dirty="0" smtClean="0"/>
              <a:t>TIC and TC – CO</a:t>
            </a:r>
            <a:r>
              <a:rPr lang="en-US" baseline="-25000" dirty="0" smtClean="0"/>
              <a:t>2</a:t>
            </a:r>
            <a:r>
              <a:rPr lang="en-US" dirty="0" smtClean="0"/>
              <a:t> coulometer</a:t>
            </a:r>
          </a:p>
          <a:p>
            <a:pPr lvl="1"/>
            <a:r>
              <a:rPr lang="en-US" dirty="0" smtClean="0"/>
              <a:t>TOC by difference</a:t>
            </a:r>
          </a:p>
          <a:p>
            <a:r>
              <a:rPr lang="en-US" dirty="0" smtClean="0"/>
              <a:t>X-ray diffraction</a:t>
            </a:r>
          </a:p>
          <a:p>
            <a:r>
              <a:rPr lang="en-US" dirty="0" smtClean="0"/>
              <a:t>Hg – cold-vapor atomic fluorescence spectrometry</a:t>
            </a:r>
          </a:p>
          <a:p>
            <a:r>
              <a:rPr lang="en-US" baseline="30000" dirty="0" smtClean="0"/>
              <a:t>14</a:t>
            </a:r>
            <a:r>
              <a:rPr lang="en-US" dirty="0" smtClean="0"/>
              <a:t>C – contracted out to CAMS</a:t>
            </a:r>
          </a:p>
          <a:p>
            <a:r>
              <a:rPr lang="en-US" dirty="0" smtClean="0"/>
              <a:t>Magnetic susceptibility</a:t>
            </a:r>
          </a:p>
          <a:p>
            <a:pPr lvl="1"/>
            <a:r>
              <a:rPr lang="en-US" dirty="0" smtClean="0"/>
              <a:t>Long-core: every 2 cm on day of collection</a:t>
            </a:r>
          </a:p>
          <a:p>
            <a:pPr lvl="1"/>
            <a:r>
              <a:rPr lang="en-US" dirty="0" smtClean="0"/>
              <a:t>NRM and magnetic susceptibilities measured on sample cubes every 2.5 cm for PLC97-1</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Holocene: Tripartite Structure</a:t>
            </a:r>
            <a:endParaRPr lang="en-US" dirty="0"/>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799" y="5710793"/>
            <a:ext cx="1206843" cy="369332"/>
          </a:xfrm>
          <a:prstGeom prst="rect">
            <a:avLst/>
          </a:prstGeom>
          <a:noFill/>
        </p:spPr>
        <p:txBody>
          <a:bodyPr wrap="none" rtlCol="0">
            <a:spAutoFit/>
          </a:bodyPr>
          <a:lstStyle/>
          <a:p>
            <a:r>
              <a:rPr lang="en-US" b="1" dirty="0" smtClean="0">
                <a:solidFill>
                  <a:schemeClr val="bg1">
                    <a:lumMod val="95000"/>
                  </a:schemeClr>
                </a:solidFill>
              </a:rPr>
              <a:t>11,600 ka</a:t>
            </a:r>
            <a:endParaRPr lang="en-US" b="1" dirty="0">
              <a:solidFill>
                <a:schemeClr val="bg1">
                  <a:lumMod val="95000"/>
                </a:schemeClr>
              </a:solidFill>
            </a:endParaRPr>
          </a:p>
        </p:txBody>
      </p:sp>
      <p:sp>
        <p:nvSpPr>
          <p:cNvPr id="6" name="TextBox 5"/>
          <p:cNvSpPr txBox="1"/>
          <p:nvPr/>
        </p:nvSpPr>
        <p:spPr>
          <a:xfrm>
            <a:off x="2637665" y="5710793"/>
            <a:ext cx="1077451" cy="369332"/>
          </a:xfrm>
          <a:prstGeom prst="rect">
            <a:avLst/>
          </a:prstGeom>
          <a:noFill/>
        </p:spPr>
        <p:txBody>
          <a:bodyPr wrap="none" rtlCol="0">
            <a:spAutoFit/>
          </a:bodyPr>
          <a:lstStyle/>
          <a:p>
            <a:r>
              <a:rPr lang="en-US" b="1" dirty="0" smtClean="0">
                <a:solidFill>
                  <a:schemeClr val="bg1">
                    <a:lumMod val="95000"/>
                  </a:schemeClr>
                </a:solidFill>
              </a:rPr>
              <a:t>8,000 ka</a:t>
            </a:r>
            <a:endParaRPr lang="en-US" b="1" dirty="0">
              <a:solidFill>
                <a:schemeClr val="bg1">
                  <a:lumMod val="95000"/>
                </a:schemeClr>
              </a:solidFill>
            </a:endParaRPr>
          </a:p>
        </p:txBody>
      </p:sp>
      <p:sp>
        <p:nvSpPr>
          <p:cNvPr id="7" name="TextBox 6"/>
          <p:cNvSpPr txBox="1"/>
          <p:nvPr/>
        </p:nvSpPr>
        <p:spPr>
          <a:xfrm>
            <a:off x="5534008" y="5710793"/>
            <a:ext cx="1077451" cy="369332"/>
          </a:xfrm>
          <a:prstGeom prst="rect">
            <a:avLst/>
          </a:prstGeom>
          <a:noFill/>
        </p:spPr>
        <p:txBody>
          <a:bodyPr wrap="none" rtlCol="0">
            <a:spAutoFit/>
          </a:bodyPr>
          <a:lstStyle/>
          <a:p>
            <a:r>
              <a:rPr lang="en-US" b="1" dirty="0" smtClean="0">
                <a:solidFill>
                  <a:schemeClr val="bg1">
                    <a:lumMod val="95000"/>
                  </a:schemeClr>
                </a:solidFill>
              </a:rPr>
              <a:t>3,000 ka</a:t>
            </a:r>
            <a:endParaRPr lang="en-US" b="1" dirty="0">
              <a:solidFill>
                <a:schemeClr val="bg1">
                  <a:lumMod val="95000"/>
                </a:schemeClr>
              </a:solidFill>
            </a:endParaRPr>
          </a:p>
        </p:txBody>
      </p:sp>
      <p:sp>
        <p:nvSpPr>
          <p:cNvPr id="8" name="TextBox 7"/>
          <p:cNvSpPr txBox="1"/>
          <p:nvPr/>
        </p:nvSpPr>
        <p:spPr>
          <a:xfrm>
            <a:off x="8050317" y="5710793"/>
            <a:ext cx="941283" cy="369332"/>
          </a:xfrm>
          <a:prstGeom prst="rect">
            <a:avLst/>
          </a:prstGeom>
          <a:noFill/>
        </p:spPr>
        <p:txBody>
          <a:bodyPr wrap="none" rtlCol="0" anchor="b">
            <a:spAutoFit/>
          </a:bodyPr>
          <a:lstStyle/>
          <a:p>
            <a:r>
              <a:rPr lang="en-US" b="1" dirty="0" smtClean="0">
                <a:solidFill>
                  <a:schemeClr val="bg1">
                    <a:lumMod val="95000"/>
                  </a:schemeClr>
                </a:solidFill>
              </a:rPr>
              <a:t>present</a:t>
            </a:r>
            <a:endParaRPr lang="en-US" b="1" dirty="0">
              <a:solidFill>
                <a:schemeClr val="bg1">
                  <a:lumMod val="95000"/>
                </a:schemeClr>
              </a:solidFill>
            </a:endParaRPr>
          </a:p>
        </p:txBody>
      </p:sp>
      <p:cxnSp>
        <p:nvCxnSpPr>
          <p:cNvPr id="14" name="Straight Arrow Connector 13"/>
          <p:cNvCxnSpPr/>
          <p:nvPr/>
        </p:nvCxnSpPr>
        <p:spPr>
          <a:xfrm>
            <a:off x="8534142" y="5294251"/>
            <a:ext cx="457458" cy="1588"/>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721224" y="5080574"/>
            <a:ext cx="812918" cy="369332"/>
          </a:xfrm>
          <a:prstGeom prst="rect">
            <a:avLst/>
          </a:prstGeom>
          <a:noFill/>
        </p:spPr>
        <p:txBody>
          <a:bodyPr wrap="none" rtlCol="0">
            <a:spAutoFit/>
          </a:bodyPr>
          <a:lstStyle/>
          <a:p>
            <a:r>
              <a:rPr lang="en-US" dirty="0" smtClean="0">
                <a:solidFill>
                  <a:schemeClr val="bg1"/>
                </a:solidFill>
              </a:rPr>
              <a:t>100 yr</a:t>
            </a:r>
            <a:endParaRPr lang="en-US" dirty="0">
              <a:solidFill>
                <a:schemeClr val="bg1"/>
              </a:solidFill>
            </a:endParaRPr>
          </a:p>
        </p:txBody>
      </p:sp>
      <p:sp>
        <p:nvSpPr>
          <p:cNvPr id="18" name="TextBox 17"/>
          <p:cNvSpPr txBox="1"/>
          <p:nvPr/>
        </p:nvSpPr>
        <p:spPr>
          <a:xfrm rot="16200000">
            <a:off x="7834341" y="4011441"/>
            <a:ext cx="1768934" cy="369332"/>
          </a:xfrm>
          <a:prstGeom prst="rect">
            <a:avLst/>
          </a:prstGeom>
          <a:noFill/>
        </p:spPr>
        <p:txBody>
          <a:bodyPr wrap="none" rtlCol="0">
            <a:spAutoFit/>
          </a:bodyPr>
          <a:lstStyle/>
          <a:p>
            <a:r>
              <a:rPr lang="en-US" dirty="0" smtClean="0">
                <a:solidFill>
                  <a:srgbClr val="FF0000"/>
                </a:solidFill>
              </a:rPr>
              <a:t>Historical Period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Delta-</a:t>
            </a:r>
            <a:r>
              <a:rPr lang="en-US" baseline="30000" dirty="0" smtClean="0"/>
              <a:t>18</a:t>
            </a:r>
            <a:r>
              <a:rPr lang="en-US" dirty="0" smtClean="0"/>
              <a:t>O as a hydrologic indicator</a:t>
            </a:r>
            <a:endParaRPr lang="en-US" dirty="0"/>
          </a:p>
        </p:txBody>
      </p:sp>
      <p:graphicFrame>
        <p:nvGraphicFramePr>
          <p:cNvPr id="4" name="Content Placeholder 3"/>
          <p:cNvGraphicFramePr>
            <a:graphicFrameLocks noChangeAspect="1"/>
          </p:cNvGraphicFramePr>
          <p:nvPr>
            <p:ph idx="1"/>
          </p:nvPr>
        </p:nvGraphicFramePr>
        <p:xfrm>
          <a:off x="803275" y="1646238"/>
          <a:ext cx="7686675" cy="2030412"/>
        </p:xfrm>
        <a:graphic>
          <a:graphicData uri="http://schemas.openxmlformats.org/presentationml/2006/ole">
            <p:oleObj spid="_x0000_s302082" name="Equation" r:id="rId3" imgW="4953000" imgH="1308100" progId="Equation.DSMT4">
              <p:embed/>
            </p:oleObj>
          </a:graphicData>
        </a:graphic>
      </p:graphicFrame>
      <p:graphicFrame>
        <p:nvGraphicFramePr>
          <p:cNvPr id="7" name="Object 6"/>
          <p:cNvGraphicFramePr>
            <a:graphicFrameLocks noChangeAspect="1"/>
          </p:cNvGraphicFramePr>
          <p:nvPr/>
        </p:nvGraphicFramePr>
        <p:xfrm>
          <a:off x="803275" y="4057650"/>
          <a:ext cx="7686676" cy="1452563"/>
        </p:xfrm>
        <a:graphic>
          <a:graphicData uri="http://schemas.openxmlformats.org/presentationml/2006/ole">
            <p:oleObj spid="_x0000_s302083" name="Equation" r:id="rId4" imgW="4838700" imgH="77470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a:t>
            </a:r>
            <a:r>
              <a:rPr lang="en-US" baseline="30000" dirty="0" smtClean="0"/>
              <a:t>18</a:t>
            </a:r>
            <a:r>
              <a:rPr lang="en-US" dirty="0" smtClean="0"/>
              <a:t>O as a hydrologic indicator</a:t>
            </a:r>
            <a:endParaRPr lang="en-US" dirty="0"/>
          </a:p>
        </p:txBody>
      </p:sp>
      <p:sp>
        <p:nvSpPr>
          <p:cNvPr id="3" name="Content Placeholder 2"/>
          <p:cNvSpPr>
            <a:spLocks noGrp="1"/>
          </p:cNvSpPr>
          <p:nvPr>
            <p:ph idx="1"/>
          </p:nvPr>
        </p:nvSpPr>
        <p:spPr/>
        <p:txBody>
          <a:bodyPr/>
          <a:lstStyle/>
          <a:p>
            <a:r>
              <a:rPr lang="en-US" dirty="0" smtClean="0"/>
              <a:t>Hydrologic &amp; isotopic steady states (SS) are never fully achieved</a:t>
            </a:r>
          </a:p>
          <a:p>
            <a:r>
              <a:rPr lang="en-US" dirty="0" smtClean="0"/>
              <a:t>Wet periods: input of “light” river water &gt; loss of “light” evaporated water</a:t>
            </a:r>
          </a:p>
          <a:p>
            <a:pPr lvl="1"/>
            <a:r>
              <a:rPr lang="en-US" dirty="0" smtClean="0"/>
              <a:t>As volume of closed basin </a:t>
            </a:r>
            <a:r>
              <a:rPr lang="en-US" dirty="0" err="1" smtClean="0">
                <a:latin typeface="Wingdings"/>
                <a:ea typeface="Wingdings"/>
                <a:cs typeface="Wingdings"/>
              </a:rPr>
              <a:t></a:t>
            </a:r>
            <a:r>
              <a:rPr lang="en-US" dirty="0" smtClean="0"/>
              <a:t>, δ</a:t>
            </a:r>
            <a:r>
              <a:rPr lang="en-US" baseline="30000" dirty="0" smtClean="0"/>
              <a:t>18</a:t>
            </a:r>
            <a:r>
              <a:rPr lang="en-US" dirty="0" smtClean="0"/>
              <a:t>O</a:t>
            </a:r>
            <a:r>
              <a:rPr lang="en-US" baseline="-25000" dirty="0" smtClean="0"/>
              <a:t>lake</a:t>
            </a:r>
            <a:r>
              <a:rPr lang="en-US" dirty="0" smtClean="0"/>
              <a:t> </a:t>
            </a:r>
            <a:r>
              <a:rPr lang="en-US" dirty="0" err="1" smtClean="0">
                <a:latin typeface="Wingdings"/>
                <a:ea typeface="Wingdings"/>
                <a:cs typeface="Wingdings"/>
              </a:rPr>
              <a:t></a:t>
            </a:r>
            <a:endParaRPr lang="en-US" dirty="0" smtClean="0"/>
          </a:p>
          <a:p>
            <a:r>
              <a:rPr lang="en-US" dirty="0" smtClean="0"/>
              <a:t>Dry periods: loss of “light” evaporated water &gt; input of “light” river water</a:t>
            </a:r>
          </a:p>
          <a:p>
            <a:pPr lvl="1"/>
            <a:r>
              <a:rPr lang="en-US" dirty="0" smtClean="0"/>
              <a:t>As volume of lake </a:t>
            </a:r>
            <a:r>
              <a:rPr lang="en-US" dirty="0" err="1" smtClean="0">
                <a:latin typeface="Wingdings"/>
                <a:ea typeface="Wingdings"/>
                <a:cs typeface="Wingdings"/>
              </a:rPr>
              <a:t></a:t>
            </a:r>
            <a:r>
              <a:rPr lang="en-US" dirty="0" smtClean="0"/>
              <a:t>, δ</a:t>
            </a:r>
            <a:r>
              <a:rPr lang="en-US" baseline="30000" dirty="0" smtClean="0"/>
              <a:t>18</a:t>
            </a:r>
            <a:r>
              <a:rPr lang="en-US" dirty="0" smtClean="0"/>
              <a:t>O</a:t>
            </a:r>
            <a:r>
              <a:rPr lang="en-US" baseline="-25000" dirty="0" smtClean="0"/>
              <a:t>lake</a:t>
            </a:r>
            <a:r>
              <a:rPr lang="en-US" dirty="0" smtClean="0"/>
              <a:t> </a:t>
            </a:r>
            <a:r>
              <a:rPr lang="en-US" dirty="0" err="1" smtClean="0">
                <a:latin typeface="Wingdings"/>
                <a:ea typeface="Wingdings"/>
                <a:cs typeface="Wingdings"/>
              </a:rPr>
              <a:t></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a:t>
            </a:r>
            <a:r>
              <a:rPr lang="en-US" baseline="30000" dirty="0" smtClean="0"/>
              <a:t>18</a:t>
            </a:r>
            <a:r>
              <a:rPr lang="en-US" dirty="0" smtClean="0"/>
              <a:t>O as a hydrologic indicator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simple constant relationship between lake volume and δ</a:t>
            </a:r>
            <a:r>
              <a:rPr lang="en-US" baseline="30000" dirty="0" smtClean="0"/>
              <a:t>18</a:t>
            </a:r>
            <a:r>
              <a:rPr lang="en-US" dirty="0" smtClean="0"/>
              <a:t>O</a:t>
            </a:r>
            <a:r>
              <a:rPr lang="en-US" baseline="-25000" dirty="0" smtClean="0"/>
              <a:t>lake</a:t>
            </a:r>
            <a:r>
              <a:rPr lang="en-US" dirty="0" smtClean="0"/>
              <a:t> does not exist</a:t>
            </a:r>
          </a:p>
          <a:p>
            <a:pPr lvl="1"/>
            <a:r>
              <a:rPr lang="en-US" dirty="0" smtClean="0"/>
              <a:t>δ</a:t>
            </a:r>
            <a:r>
              <a:rPr lang="en-US" baseline="30000" dirty="0" smtClean="0"/>
              <a:t>18</a:t>
            </a:r>
            <a:r>
              <a:rPr lang="en-US" dirty="0" smtClean="0"/>
              <a:t>O</a:t>
            </a:r>
            <a:r>
              <a:rPr lang="en-US" baseline="-25000" dirty="0" smtClean="0"/>
              <a:t>lake</a:t>
            </a:r>
            <a:r>
              <a:rPr lang="en-US" dirty="0" smtClean="0"/>
              <a:t> for overflowing lake is proportional to    </a:t>
            </a:r>
            <a:r>
              <a:rPr lang="en-US" dirty="0" err="1" smtClean="0"/>
              <a:t>V</a:t>
            </a:r>
            <a:r>
              <a:rPr lang="en-US" baseline="-25000" dirty="0" err="1" smtClean="0"/>
              <a:t>spill</a:t>
            </a:r>
            <a:r>
              <a:rPr lang="en-US" dirty="0" err="1" smtClean="0"/>
              <a:t>/V</a:t>
            </a:r>
            <a:r>
              <a:rPr lang="en-US" baseline="-25000" dirty="0" err="1" smtClean="0"/>
              <a:t>lake</a:t>
            </a:r>
            <a:endParaRPr lang="en-US" dirty="0" smtClean="0"/>
          </a:p>
          <a:p>
            <a:r>
              <a:rPr lang="en-US" dirty="0" smtClean="0"/>
              <a:t>4 processes keep δ</a:t>
            </a:r>
            <a:r>
              <a:rPr lang="en-US" baseline="30000" dirty="0" smtClean="0"/>
              <a:t>18</a:t>
            </a:r>
            <a:r>
              <a:rPr lang="en-US" dirty="0" smtClean="0"/>
              <a:t>O</a:t>
            </a:r>
            <a:r>
              <a:rPr lang="en-US" baseline="-25000" dirty="0" smtClean="0"/>
              <a:t>lake</a:t>
            </a:r>
            <a:r>
              <a:rPr lang="en-US" dirty="0" smtClean="0"/>
              <a:t> from being an effective indicator of the absolute intensities of dry and wet periods, but it does record the duration of a climate oscillation</a:t>
            </a:r>
          </a:p>
          <a:p>
            <a:pPr lvl="1"/>
            <a:r>
              <a:rPr lang="en-US" dirty="0" smtClean="0"/>
              <a:t>Overflow: part of discharge flows directly to Winnemucca, not mixing </a:t>
            </a:r>
            <a:r>
              <a:rPr lang="en-US" dirty="0" err="1" smtClean="0"/>
              <a:t>w</a:t>
            </a:r>
            <a:r>
              <a:rPr lang="en-US" dirty="0" smtClean="0"/>
              <a:t>/ </a:t>
            </a:r>
            <a:r>
              <a:rPr lang="en-US" dirty="0" err="1" smtClean="0"/>
              <a:t>epilimnion</a:t>
            </a:r>
            <a:r>
              <a:rPr lang="en-US" dirty="0" smtClean="0"/>
              <a:t> of lake</a:t>
            </a:r>
          </a:p>
          <a:p>
            <a:pPr lvl="1"/>
            <a:r>
              <a:rPr lang="en-US" dirty="0" smtClean="0"/>
              <a:t>Natural driftwood dams, diverting flow</a:t>
            </a:r>
          </a:p>
          <a:p>
            <a:pPr lvl="1"/>
            <a:r>
              <a:rPr lang="en-US" dirty="0" smtClean="0"/>
              <a:t>Sediment focusing from shallow-water to deep-water</a:t>
            </a:r>
          </a:p>
          <a:p>
            <a:pPr lvl="1"/>
            <a:r>
              <a:rPr lang="en-US" dirty="0" err="1" smtClean="0"/>
              <a:t>Bioturbation</a:t>
            </a:r>
            <a:r>
              <a:rPr lang="en-US" dirty="0" smtClean="0"/>
              <a:t> smoothes δ</a:t>
            </a:r>
            <a:r>
              <a:rPr lang="en-US" baseline="30000" dirty="0" smtClean="0"/>
              <a:t>18</a:t>
            </a:r>
            <a:r>
              <a:rPr lang="en-US" dirty="0" smtClean="0"/>
              <a:t>O</a:t>
            </a:r>
            <a:r>
              <a:rPr lang="en-US" baseline="-25000" dirty="0" smtClean="0"/>
              <a:t>lake</a:t>
            </a:r>
            <a:r>
              <a:rPr lang="en-US" dirty="0" smtClean="0"/>
              <a:t> record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 as a hydrologic indicator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Fuzzy indicator of lake-size change</a:t>
            </a:r>
          </a:p>
          <a:p>
            <a:r>
              <a:rPr lang="en-US" dirty="0" smtClean="0"/>
              <a:t>Indicates transitions from closed to open systems</a:t>
            </a:r>
          </a:p>
          <a:p>
            <a:pPr lvl="1"/>
            <a:r>
              <a:rPr lang="en-US" dirty="0" smtClean="0"/>
              <a:t>Useful for assessing abrupt changes to hydrologic balance</a:t>
            </a:r>
          </a:p>
          <a:p>
            <a:r>
              <a:rPr lang="en-US" dirty="0" smtClean="0"/>
              <a:t>Dissolved Ca</a:t>
            </a:r>
            <a:r>
              <a:rPr lang="en-US" baseline="30000" dirty="0" smtClean="0"/>
              <a:t>2+</a:t>
            </a:r>
            <a:r>
              <a:rPr lang="en-US" dirty="0" smtClean="0"/>
              <a:t> </a:t>
            </a:r>
            <a:r>
              <a:rPr lang="en-US" dirty="0" err="1" smtClean="0"/>
              <a:t>precips</a:t>
            </a:r>
            <a:r>
              <a:rPr lang="en-US" dirty="0" smtClean="0"/>
              <a:t> as Aragonite (CaCO</a:t>
            </a:r>
            <a:r>
              <a:rPr lang="en-US" baseline="-25000" dirty="0" smtClean="0"/>
              <a:t>3</a:t>
            </a:r>
            <a:r>
              <a:rPr lang="en-US" dirty="0" smtClean="0"/>
              <a:t>)</a:t>
            </a:r>
          </a:p>
          <a:p>
            <a:pPr lvl="1"/>
            <a:r>
              <a:rPr lang="en-US" dirty="0" smtClean="0"/>
              <a:t>Ca</a:t>
            </a:r>
            <a:r>
              <a:rPr lang="en-US" baseline="30000" dirty="0" smtClean="0"/>
              <a:t>2+</a:t>
            </a:r>
            <a:r>
              <a:rPr lang="en-US" dirty="0" smtClean="0"/>
              <a:t> is linear function of discharge</a:t>
            </a:r>
          </a:p>
          <a:p>
            <a:pPr lvl="1"/>
            <a:r>
              <a:rPr lang="en-US" dirty="0" err="1" smtClean="0"/>
              <a:t>Siliciclastic</a:t>
            </a:r>
            <a:r>
              <a:rPr lang="en-US" dirty="0" smtClean="0"/>
              <a:t> material (suspended load) is exponential function of discharge</a:t>
            </a:r>
          </a:p>
          <a:p>
            <a:pPr lvl="1"/>
            <a:r>
              <a:rPr lang="en-US" dirty="0" smtClean="0"/>
              <a:t>Thus, TIC fraction </a:t>
            </a:r>
            <a:r>
              <a:rPr lang="en-US" dirty="0" err="1" smtClean="0">
                <a:latin typeface="Wingdings"/>
                <a:ea typeface="Wingdings"/>
                <a:cs typeface="Wingdings"/>
              </a:rPr>
              <a:t></a:t>
            </a:r>
            <a:r>
              <a:rPr lang="en-US" dirty="0" err="1" smtClean="0"/>
              <a:t>w</a:t>
            </a:r>
            <a:r>
              <a:rPr lang="en-US" dirty="0" smtClean="0"/>
              <a:t>/ </a:t>
            </a:r>
            <a:r>
              <a:rPr lang="en-US" dirty="0" err="1" smtClean="0">
                <a:latin typeface="Wingdings"/>
                <a:ea typeface="Wingdings"/>
                <a:cs typeface="Wingdings"/>
              </a:rPr>
              <a:t></a:t>
            </a:r>
            <a:r>
              <a:rPr lang="en-US" dirty="0" err="1" smtClean="0"/>
              <a:t>discharge</a:t>
            </a:r>
            <a:r>
              <a:rPr lang="en-US" dirty="0" smtClean="0"/>
              <a:t> (lake volume)</a:t>
            </a:r>
          </a:p>
          <a:p>
            <a:pPr lvl="2"/>
            <a:r>
              <a:rPr lang="en-US" dirty="0" smtClean="0"/>
              <a:t>But, persistent drought (</a:t>
            </a:r>
            <a:r>
              <a:rPr lang="en-US" dirty="0" err="1" smtClean="0">
                <a:latin typeface="Wingdings"/>
                <a:ea typeface="Wingdings"/>
                <a:cs typeface="Wingdings"/>
              </a:rPr>
              <a:t></a:t>
            </a:r>
            <a:r>
              <a:rPr lang="en-US" dirty="0" smtClean="0"/>
              <a:t> in lake size) can lead to reworking and messes up this relationship; hence its use for rapid changes only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susceptibility</a:t>
            </a:r>
            <a:endParaRPr lang="en-US" dirty="0"/>
          </a:p>
        </p:txBody>
      </p:sp>
      <p:sp>
        <p:nvSpPr>
          <p:cNvPr id="3" name="Content Placeholder 2"/>
          <p:cNvSpPr>
            <a:spLocks noGrp="1"/>
          </p:cNvSpPr>
          <p:nvPr>
            <p:ph idx="1"/>
          </p:nvPr>
        </p:nvSpPr>
        <p:spPr/>
        <p:txBody>
          <a:bodyPr/>
          <a:lstStyle/>
          <a:p>
            <a:r>
              <a:rPr lang="en-US" dirty="0" smtClean="0"/>
              <a:t>Magnetic susceptibility of surface sediments </a:t>
            </a:r>
            <a:r>
              <a:rPr lang="en-US" dirty="0" err="1" smtClean="0">
                <a:latin typeface="Wingdings"/>
                <a:ea typeface="Wingdings"/>
                <a:cs typeface="Wingdings"/>
              </a:rPr>
              <a:t></a:t>
            </a:r>
            <a:r>
              <a:rPr lang="en-US" dirty="0" smtClean="0"/>
              <a:t> linearly with depth in lake (fig 18)</a:t>
            </a:r>
          </a:p>
          <a:p>
            <a:r>
              <a:rPr lang="en-US" dirty="0" smtClean="0"/>
              <a:t>Magnetite, denser than </a:t>
            </a:r>
            <a:r>
              <a:rPr lang="en-US" dirty="0" err="1" smtClean="0"/>
              <a:t>avg</a:t>
            </a:r>
            <a:r>
              <a:rPr lang="en-US" dirty="0" smtClean="0"/>
              <a:t> sediment, is retained in shallow water</a:t>
            </a:r>
          </a:p>
          <a:p>
            <a:r>
              <a:rPr lang="en-US" dirty="0" err="1" smtClean="0">
                <a:latin typeface="Wingdings"/>
                <a:ea typeface="Wingdings"/>
                <a:cs typeface="Wingdings"/>
              </a:rPr>
              <a:t></a:t>
            </a:r>
            <a:r>
              <a:rPr lang="en-US" dirty="0" smtClean="0"/>
              <a:t> </a:t>
            </a:r>
            <a:r>
              <a:rPr lang="en-US" dirty="0" smtClean="0"/>
              <a:t>l</a:t>
            </a:r>
            <a:r>
              <a:rPr lang="en-US" dirty="0" smtClean="0"/>
              <a:t>ake size, distance between shore &amp; deep basin </a:t>
            </a:r>
            <a:r>
              <a:rPr lang="en-US" dirty="0" err="1" smtClean="0">
                <a:latin typeface="Wingdings"/>
                <a:ea typeface="Wingdings"/>
                <a:cs typeface="Wingdings"/>
              </a:rPr>
              <a:t></a:t>
            </a:r>
            <a:endParaRPr lang="en-US" dirty="0" smtClean="0"/>
          </a:p>
          <a:p>
            <a:pPr lvl="1"/>
            <a:r>
              <a:rPr lang="en-US" dirty="0" smtClean="0"/>
              <a:t>Greater proportion of magnetite-rich </a:t>
            </a:r>
            <a:r>
              <a:rPr lang="en-US" dirty="0" err="1" smtClean="0"/>
              <a:t>seds</a:t>
            </a:r>
            <a:r>
              <a:rPr lang="en-US" dirty="0" smtClean="0"/>
              <a:t> reach deep basin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2-11-12 at 9.38.12 PM.png"/>
          <p:cNvPicPr>
            <a:picLocks noChangeAspect="1"/>
          </p:cNvPicPr>
          <p:nvPr/>
        </p:nvPicPr>
        <p:blipFill>
          <a:blip r:embed="rId2"/>
          <a:stretch>
            <a:fillRect/>
          </a:stretch>
        </p:blipFill>
        <p:spPr>
          <a:xfrm>
            <a:off x="3735623" y="472817"/>
            <a:ext cx="4568106" cy="5912366"/>
          </a:xfrm>
          <a:prstGeom prst="rect">
            <a:avLst/>
          </a:prstGeom>
        </p:spPr>
      </p:pic>
      <p:sp>
        <p:nvSpPr>
          <p:cNvPr id="5" name="TextBox 4"/>
          <p:cNvSpPr txBox="1"/>
          <p:nvPr/>
        </p:nvSpPr>
        <p:spPr>
          <a:xfrm>
            <a:off x="356235" y="743499"/>
            <a:ext cx="3113180" cy="4893647"/>
          </a:xfrm>
          <a:prstGeom prst="rect">
            <a:avLst/>
          </a:prstGeom>
          <a:noFill/>
        </p:spPr>
        <p:txBody>
          <a:bodyPr wrap="square" rtlCol="0">
            <a:spAutoFit/>
          </a:bodyPr>
          <a:lstStyle/>
          <a:p>
            <a:r>
              <a:rPr lang="en-US" sz="2400" dirty="0"/>
              <a:t>Fig. 25. Magnetic susceptibility,</a:t>
            </a:r>
            <a:r>
              <a:rPr lang="en-US" sz="2400" dirty="0" smtClean="0"/>
              <a:t> δ</a:t>
            </a:r>
            <a:r>
              <a:rPr lang="en-US" sz="2400" baseline="30000" dirty="0" smtClean="0"/>
              <a:t>13</a:t>
            </a:r>
            <a:r>
              <a:rPr lang="en-US" sz="2400" dirty="0" smtClean="0"/>
              <a:t>C</a:t>
            </a:r>
            <a:r>
              <a:rPr lang="en-US" sz="2400" dirty="0"/>
              <a:t>, TIC, and</a:t>
            </a:r>
            <a:r>
              <a:rPr lang="en-US" sz="2400" dirty="0" smtClean="0"/>
              <a:t> δ</a:t>
            </a:r>
            <a:r>
              <a:rPr lang="en-US" sz="2400" baseline="30000" dirty="0" smtClean="0"/>
              <a:t>18</a:t>
            </a:r>
            <a:r>
              <a:rPr lang="en-US" sz="2400" dirty="0" smtClean="0"/>
              <a:t>O </a:t>
            </a:r>
            <a:r>
              <a:rPr lang="en-US" sz="2400" dirty="0"/>
              <a:t>records from PLB98-2 plotted against Pyramid Lake volume since 1900. Dashed lines connect nearly simultaneous excursions in the TIC and</a:t>
            </a:r>
            <a:r>
              <a:rPr lang="en-US" sz="2400" dirty="0" smtClean="0"/>
              <a:t> </a:t>
            </a:r>
            <a:r>
              <a:rPr lang="en-US" sz="2400" dirty="0" smtClean="0"/>
              <a:t> δ</a:t>
            </a:r>
            <a:r>
              <a:rPr lang="en-US" sz="2400" baseline="30000" dirty="0" smtClean="0"/>
              <a:t>18</a:t>
            </a:r>
            <a:r>
              <a:rPr lang="en-US" sz="2400" dirty="0" smtClean="0"/>
              <a:t>O </a:t>
            </a:r>
            <a:r>
              <a:rPr lang="en-US" sz="2400" dirty="0" smtClean="0"/>
              <a:t>records </a:t>
            </a:r>
            <a:r>
              <a:rPr lang="en-US" sz="2400" dirty="0"/>
              <a:t>associated with abrupt changes in the size of Pyramid Lake.</a:t>
            </a:r>
            <a:endParaRPr lang="en-US" sz="2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simulation of pyramid lake</a:t>
            </a:r>
            <a:endParaRPr lang="en-US" dirty="0"/>
          </a:p>
        </p:txBody>
      </p:sp>
      <p:sp>
        <p:nvSpPr>
          <p:cNvPr id="3" name="Content Placeholder 2"/>
          <p:cNvSpPr>
            <a:spLocks noGrp="1"/>
          </p:cNvSpPr>
          <p:nvPr>
            <p:ph idx="1"/>
          </p:nvPr>
        </p:nvSpPr>
        <p:spPr/>
        <p:txBody>
          <a:bodyPr>
            <a:normAutofit lnSpcReduction="10000"/>
          </a:bodyPr>
          <a:lstStyle/>
          <a:p>
            <a:r>
              <a:rPr lang="en-US" dirty="0" smtClean="0"/>
              <a:t>Stable-isotope hydrologic-balance model</a:t>
            </a:r>
          </a:p>
          <a:p>
            <a:r>
              <a:rPr lang="en-US" dirty="0" smtClean="0"/>
              <a:t>Variable inputs:</a:t>
            </a:r>
          </a:p>
          <a:p>
            <a:pPr lvl="1"/>
            <a:r>
              <a:rPr lang="en-US" dirty="0" smtClean="0"/>
              <a:t>Initial depth &amp; </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a:t>
            </a:r>
            <a:r>
              <a:rPr lang="en-US" baseline="-25000" dirty="0" smtClean="0">
                <a:solidFill>
                  <a:schemeClr val="accent2">
                    <a:lumMod val="50000"/>
                  </a:schemeClr>
                </a:solidFill>
              </a:rPr>
              <a:t>lake</a:t>
            </a:r>
          </a:p>
          <a:p>
            <a:pPr lvl="1"/>
            <a:r>
              <a:rPr lang="en-US" dirty="0" smtClean="0">
                <a:solidFill>
                  <a:schemeClr val="accent2">
                    <a:lumMod val="50000"/>
                  </a:schemeClr>
                </a:solidFill>
              </a:rPr>
              <a:t>Annual TR discharges</a:t>
            </a:r>
          </a:p>
          <a:p>
            <a:pPr lvl="1"/>
            <a:r>
              <a:rPr lang="en-US" dirty="0" smtClean="0">
                <a:solidFill>
                  <a:schemeClr val="accent2">
                    <a:lumMod val="50000"/>
                  </a:schemeClr>
                </a:solidFill>
              </a:rPr>
              <a:t>Annual precipitation on lake</a:t>
            </a:r>
          </a:p>
          <a:p>
            <a:pPr lvl="1"/>
            <a:r>
              <a:rPr lang="en-US" dirty="0" smtClean="0">
                <a:solidFill>
                  <a:schemeClr val="accent2">
                    <a:lumMod val="50000"/>
                  </a:schemeClr>
                </a:solidFill>
              </a:rPr>
              <a:t>Annual rates of evaporation</a:t>
            </a:r>
          </a:p>
          <a:p>
            <a:pPr lvl="1"/>
            <a:r>
              <a:rPr lang="en-US" dirty="0" smtClean="0">
                <a:solidFill>
                  <a:schemeClr val="accent2">
                    <a:lumMod val="50000"/>
                  </a:schemeClr>
                </a:solidFill>
              </a:rPr>
              <a:t>TR δ</a:t>
            </a:r>
            <a:r>
              <a:rPr lang="en-US" baseline="30000" dirty="0" smtClean="0">
                <a:solidFill>
                  <a:schemeClr val="accent2">
                    <a:lumMod val="50000"/>
                  </a:schemeClr>
                </a:solidFill>
              </a:rPr>
              <a:t>18</a:t>
            </a:r>
            <a:r>
              <a:rPr lang="en-US" dirty="0" smtClean="0">
                <a:solidFill>
                  <a:schemeClr val="accent2">
                    <a:lumMod val="50000"/>
                  </a:schemeClr>
                </a:solidFill>
              </a:rPr>
              <a:t>O</a:t>
            </a:r>
            <a:r>
              <a:rPr lang="en-US" baseline="-25000" dirty="0" smtClean="0">
                <a:solidFill>
                  <a:schemeClr val="accent2">
                    <a:lumMod val="50000"/>
                  </a:schemeClr>
                </a:solidFill>
              </a:rPr>
              <a:t>in</a:t>
            </a:r>
            <a:r>
              <a:rPr lang="en-US" dirty="0" smtClean="0">
                <a:solidFill>
                  <a:schemeClr val="accent2">
                    <a:lumMod val="50000"/>
                  </a:schemeClr>
                </a:solidFill>
              </a:rPr>
              <a:t> value:</a:t>
            </a:r>
          </a:p>
          <a:p>
            <a:pPr lvl="2"/>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a:t>
            </a:r>
            <a:r>
              <a:rPr lang="en-US" dirty="0" smtClean="0">
                <a:solidFill>
                  <a:schemeClr val="accent2">
                    <a:lumMod val="50000"/>
                  </a:schemeClr>
                </a:solidFill>
              </a:rPr>
              <a:t> of snowmelt</a:t>
            </a:r>
          </a:p>
          <a:p>
            <a:pPr lvl="2"/>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 of Lake Tahoe</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simulation of pyramid lake</a:t>
            </a:r>
            <a:endParaRPr lang="en-US" dirty="0"/>
          </a:p>
        </p:txBody>
      </p:sp>
      <p:sp>
        <p:nvSpPr>
          <p:cNvPr id="3" name="Content Placeholder 2"/>
          <p:cNvSpPr>
            <a:spLocks noGrp="1"/>
          </p:cNvSpPr>
          <p:nvPr>
            <p:ph idx="1"/>
          </p:nvPr>
        </p:nvSpPr>
        <p:spPr/>
        <p:txBody>
          <a:bodyPr>
            <a:normAutofit/>
          </a:bodyPr>
          <a:lstStyle/>
          <a:p>
            <a:r>
              <a:rPr lang="en-US" dirty="0" smtClean="0"/>
              <a:t>Fixed inputs for calculation of fractionation during </a:t>
            </a:r>
            <a:r>
              <a:rPr lang="en-US" dirty="0" err="1" smtClean="0"/>
              <a:t>evap</a:t>
            </a:r>
            <a:r>
              <a:rPr lang="en-US" dirty="0" smtClean="0"/>
              <a:t>:</a:t>
            </a:r>
          </a:p>
          <a:p>
            <a:pPr lvl="1"/>
            <a:r>
              <a:rPr lang="en-US" dirty="0" smtClean="0"/>
              <a:t>Monthly relative </a:t>
            </a:r>
            <a:r>
              <a:rPr lang="en-US" dirty="0" err="1" smtClean="0"/>
              <a:t>humidities</a:t>
            </a:r>
            <a:endParaRPr lang="en-US" dirty="0" smtClean="0"/>
          </a:p>
          <a:p>
            <a:pPr lvl="1"/>
            <a:r>
              <a:rPr lang="en-US" dirty="0" smtClean="0"/>
              <a:t>Monthly air &amp; water temps</a:t>
            </a:r>
          </a:p>
          <a:p>
            <a:pPr lvl="1"/>
            <a:r>
              <a:rPr lang="en-US" dirty="0" smtClean="0"/>
              <a:t>Monthly </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 and fraction of </a:t>
            </a:r>
            <a:r>
              <a:rPr lang="en-US" dirty="0" err="1" smtClean="0">
                <a:solidFill>
                  <a:schemeClr val="accent2">
                    <a:lumMod val="50000"/>
                  </a:schemeClr>
                </a:solidFill>
              </a:rPr>
              <a:t>advected</a:t>
            </a:r>
            <a:r>
              <a:rPr lang="en-US" dirty="0" smtClean="0">
                <a:solidFill>
                  <a:schemeClr val="accent2">
                    <a:lumMod val="50000"/>
                  </a:schemeClr>
                </a:solidFill>
              </a:rPr>
              <a:t> air in the boundary layer above the lake</a:t>
            </a:r>
          </a:p>
          <a:p>
            <a:r>
              <a:rPr lang="en-US" dirty="0" smtClean="0">
                <a:solidFill>
                  <a:schemeClr val="accent2">
                    <a:lumMod val="50000"/>
                  </a:schemeClr>
                </a:solidFill>
              </a:rPr>
              <a:t>Measured wind speeds were used to set isotopic kinetic fractionation factor</a:t>
            </a:r>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simulation of pyramid lake</a:t>
            </a:r>
            <a:endParaRPr lang="en-US" dirty="0"/>
          </a:p>
        </p:txBody>
      </p:sp>
      <p:sp>
        <p:nvSpPr>
          <p:cNvPr id="3" name="Content Placeholder 2"/>
          <p:cNvSpPr>
            <a:spLocks noGrp="1"/>
          </p:cNvSpPr>
          <p:nvPr>
            <p:ph idx="1"/>
          </p:nvPr>
        </p:nvSpPr>
        <p:spPr/>
        <p:txBody>
          <a:bodyPr/>
          <a:lstStyle/>
          <a:p>
            <a:r>
              <a:rPr lang="en-US" dirty="0" smtClean="0"/>
              <a:t>Lake Tahoe</a:t>
            </a:r>
          </a:p>
          <a:p>
            <a:pPr lvl="1"/>
            <a:r>
              <a:rPr lang="en-US" dirty="0" smtClean="0"/>
              <a:t>Allowed to spill - discharge </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a:t>
            </a:r>
            <a:r>
              <a:rPr lang="en-US" dirty="0" smtClean="0"/>
              <a:t> calculated </a:t>
            </a:r>
            <a:r>
              <a:rPr lang="en-US" dirty="0" smtClean="0"/>
              <a:t>by </a:t>
            </a:r>
            <a:r>
              <a:rPr lang="en-US" dirty="0" smtClean="0"/>
              <a:t>combining:</a:t>
            </a:r>
          </a:p>
          <a:p>
            <a:pPr lvl="2"/>
            <a:r>
              <a:rPr lang="en-US" dirty="0" smtClean="0"/>
              <a:t> </a:t>
            </a:r>
            <a:r>
              <a:rPr lang="en-US" dirty="0" smtClean="0"/>
              <a:t>1</a:t>
            </a:r>
            <a:r>
              <a:rPr lang="en-US" dirty="0" smtClean="0"/>
              <a:t> </a:t>
            </a:r>
            <a:r>
              <a:rPr lang="en-US" dirty="0" smtClean="0"/>
              <a:t>part Lake Tahoe water </a:t>
            </a:r>
            <a:r>
              <a:rPr lang="en-US" dirty="0" smtClean="0"/>
              <a:t>(</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a:t>
            </a:r>
            <a:r>
              <a:rPr lang="en-US" dirty="0" smtClean="0"/>
              <a:t> </a:t>
            </a:r>
            <a:r>
              <a:rPr lang="en-US" dirty="0" smtClean="0"/>
              <a:t>=</a:t>
            </a:r>
            <a:r>
              <a:rPr lang="en-US" dirty="0" smtClean="0"/>
              <a:t> –5.5m)</a:t>
            </a:r>
          </a:p>
          <a:p>
            <a:pPr lvl="2"/>
            <a:r>
              <a:rPr lang="en-US" dirty="0" smtClean="0"/>
              <a:t> 2 parts snowmelt </a:t>
            </a:r>
            <a:r>
              <a:rPr lang="en-US" dirty="0" smtClean="0"/>
              <a:t>runoff </a:t>
            </a:r>
            <a:r>
              <a:rPr lang="en-US" dirty="0" smtClean="0"/>
              <a:t>(</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a:t>
            </a:r>
            <a:r>
              <a:rPr lang="en-US" dirty="0" smtClean="0"/>
              <a:t> </a:t>
            </a:r>
            <a:r>
              <a:rPr lang="en-US" dirty="0" smtClean="0"/>
              <a:t>=</a:t>
            </a:r>
            <a:r>
              <a:rPr lang="en-US" dirty="0" smtClean="0"/>
              <a:t> </a:t>
            </a:r>
            <a:r>
              <a:rPr lang="en-US" dirty="0" smtClean="0"/>
              <a:t>–14.5m</a:t>
            </a:r>
            <a:r>
              <a:rPr lang="en-US" dirty="0" smtClean="0"/>
              <a:t>)</a:t>
            </a:r>
          </a:p>
          <a:p>
            <a:pPr lvl="1"/>
            <a:r>
              <a:rPr lang="en-US" dirty="0" smtClean="0"/>
              <a:t>Not allowed to spill (ceased overflowing) – discharge </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 was assigned pure snowmelt runoff value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compared to measured volume</a:t>
            </a:r>
            <a:endParaRPr lang="en-US" dirty="0"/>
          </a:p>
        </p:txBody>
      </p:sp>
      <p:sp>
        <p:nvSpPr>
          <p:cNvPr id="3" name="Content Placeholder 2"/>
          <p:cNvSpPr>
            <a:spLocks noGrp="1"/>
          </p:cNvSpPr>
          <p:nvPr>
            <p:ph idx="1"/>
          </p:nvPr>
        </p:nvSpPr>
        <p:spPr>
          <a:xfrm>
            <a:off x="304800" y="1554162"/>
            <a:ext cx="3164615" cy="4525963"/>
          </a:xfrm>
        </p:spPr>
        <p:txBody>
          <a:bodyPr>
            <a:normAutofit fontScale="92500" lnSpcReduction="20000"/>
          </a:bodyPr>
          <a:lstStyle/>
          <a:p>
            <a:r>
              <a:rPr lang="en-US" dirty="0" smtClean="0"/>
              <a:t>Model captures all measured changes in lake volume</a:t>
            </a:r>
          </a:p>
          <a:p>
            <a:r>
              <a:rPr lang="en-US" dirty="0" smtClean="0"/>
              <a:t>Using:</a:t>
            </a:r>
          </a:p>
          <a:p>
            <a:pPr lvl="1"/>
            <a:r>
              <a:rPr lang="en-US" dirty="0" smtClean="0"/>
              <a:t>Mean-annual historic discharges from Nixon gage</a:t>
            </a:r>
          </a:p>
          <a:p>
            <a:pPr lvl="1"/>
            <a:r>
              <a:rPr lang="en-US" dirty="0" smtClean="0"/>
              <a:t>Mean </a:t>
            </a:r>
            <a:r>
              <a:rPr lang="en-US" dirty="0" err="1" smtClean="0"/>
              <a:t>evap</a:t>
            </a:r>
            <a:r>
              <a:rPr lang="en-US" dirty="0" smtClean="0"/>
              <a:t> and </a:t>
            </a:r>
            <a:r>
              <a:rPr lang="en-US" dirty="0" err="1" smtClean="0"/>
              <a:t>precip</a:t>
            </a:r>
            <a:r>
              <a:rPr lang="en-US" dirty="0" smtClean="0"/>
              <a:t> rates</a:t>
            </a:r>
            <a:endParaRPr lang="en-US" dirty="0"/>
          </a:p>
        </p:txBody>
      </p:sp>
      <p:pic>
        <p:nvPicPr>
          <p:cNvPr id="4" name="Picture 3" descr="Screen shot 2012-11-13 at 6.27.16 AM.png"/>
          <p:cNvPicPr>
            <a:picLocks noChangeAspect="1"/>
          </p:cNvPicPr>
          <p:nvPr/>
        </p:nvPicPr>
        <p:blipFill>
          <a:blip r:embed="rId2"/>
          <a:stretch>
            <a:fillRect/>
          </a:stretch>
        </p:blipFill>
        <p:spPr>
          <a:xfrm>
            <a:off x="3962400" y="1295400"/>
            <a:ext cx="5029200" cy="497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a:t>
            </a:r>
            <a:endParaRPr lang="en-US" dirty="0"/>
          </a:p>
        </p:txBody>
      </p:sp>
      <p:sp>
        <p:nvSpPr>
          <p:cNvPr id="3" name="Content Placeholder 2"/>
          <p:cNvSpPr>
            <a:spLocks noGrp="1"/>
          </p:cNvSpPr>
          <p:nvPr>
            <p:ph idx="1"/>
          </p:nvPr>
        </p:nvSpPr>
        <p:spPr/>
        <p:txBody>
          <a:bodyPr/>
          <a:lstStyle/>
          <a:p>
            <a:r>
              <a:rPr lang="en-US" dirty="0" smtClean="0"/>
              <a:t>Middle Holocene ~</a:t>
            </a:r>
          </a:p>
          <a:p>
            <a:pPr lvl="1"/>
            <a:r>
              <a:rPr lang="en-US" dirty="0" smtClean="0"/>
              <a:t>Times when Lake Tahoe didn’t overflow</a:t>
            </a:r>
          </a:p>
          <a:p>
            <a:r>
              <a:rPr lang="en-US" dirty="0" smtClean="0"/>
              <a:t>Late Holocene ~</a:t>
            </a:r>
          </a:p>
          <a:p>
            <a:pPr lvl="1"/>
            <a:r>
              <a:rPr lang="en-US" dirty="0" smtClean="0"/>
              <a:t>Times of persistent lake size decline</a:t>
            </a:r>
          </a:p>
          <a:p>
            <a:r>
              <a:rPr lang="en-US" dirty="0" smtClean="0"/>
              <a:t>Historical Period ~</a:t>
            </a:r>
          </a:p>
          <a:p>
            <a:pPr lvl="1"/>
            <a:r>
              <a:rPr lang="en-US" dirty="0" smtClean="0"/>
              <a:t>Water shortage affected humans adversely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Variable discharge</a:t>
            </a:r>
            <a:endParaRPr lang="en-US" dirty="0"/>
          </a:p>
        </p:txBody>
      </p:sp>
      <p:sp>
        <p:nvSpPr>
          <p:cNvPr id="5" name="Content Placeholder 4"/>
          <p:cNvSpPr>
            <a:spLocks noGrp="1"/>
          </p:cNvSpPr>
          <p:nvPr>
            <p:ph sz="half" idx="1"/>
          </p:nvPr>
        </p:nvSpPr>
        <p:spPr>
          <a:xfrm>
            <a:off x="304800" y="1595424"/>
            <a:ext cx="3899807" cy="5034104"/>
          </a:xfrm>
        </p:spPr>
        <p:txBody>
          <a:bodyPr>
            <a:normAutofit fontScale="92500" lnSpcReduction="10000"/>
          </a:bodyPr>
          <a:lstStyle/>
          <a:p>
            <a:r>
              <a:rPr lang="en-US" dirty="0" smtClean="0"/>
              <a:t>Simulated</a:t>
            </a:r>
            <a:r>
              <a:rPr lang="en-US" dirty="0" smtClean="0"/>
              <a:t> </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a:t>
            </a:r>
            <a:r>
              <a:rPr lang="en-US" dirty="0" smtClean="0"/>
              <a:t> </a:t>
            </a:r>
            <a:r>
              <a:rPr lang="en-US" dirty="0" smtClean="0"/>
              <a:t>values</a:t>
            </a:r>
            <a:r>
              <a:rPr lang="en-US" dirty="0" smtClean="0"/>
              <a:t> as </a:t>
            </a:r>
            <a:r>
              <a:rPr lang="en-US" dirty="0" smtClean="0"/>
              <a:t>a function of variable Truckee River discharge (D</a:t>
            </a:r>
            <a:r>
              <a:rPr lang="en-US" baseline="-25000" dirty="0" smtClean="0"/>
              <a:t>TR</a:t>
            </a:r>
            <a:r>
              <a:rPr lang="en-US" dirty="0" smtClean="0"/>
              <a:t>)</a:t>
            </a:r>
          </a:p>
          <a:p>
            <a:r>
              <a:rPr lang="en-US" dirty="0" err="1" smtClean="0">
                <a:latin typeface="Wingdings"/>
                <a:ea typeface="Wingdings"/>
                <a:cs typeface="Wingdings"/>
              </a:rPr>
              <a:t></a:t>
            </a:r>
            <a:r>
              <a:rPr lang="en-US" dirty="0" err="1" smtClean="0"/>
              <a:t>discharge</a:t>
            </a:r>
            <a:r>
              <a:rPr lang="en-US" dirty="0" smtClean="0"/>
              <a:t> &amp; overflow to Winnemucca = </a:t>
            </a:r>
            <a:r>
              <a:rPr lang="en-US" dirty="0" err="1" smtClean="0">
                <a:latin typeface="Wingdings"/>
                <a:ea typeface="Wingdings"/>
                <a:cs typeface="Wingdings"/>
              </a:rPr>
              <a:t></a:t>
            </a:r>
            <a:r>
              <a:rPr lang="en-US" dirty="0" smtClean="0"/>
              <a:t> </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 SS values</a:t>
            </a:r>
          </a:p>
          <a:p>
            <a:r>
              <a:rPr lang="en-US" dirty="0" smtClean="0">
                <a:solidFill>
                  <a:schemeClr val="accent2">
                    <a:lumMod val="50000"/>
                  </a:schemeClr>
                </a:solidFill>
              </a:rPr>
              <a:t>Smaller discharge = greater transient response amplitude</a:t>
            </a:r>
          </a:p>
          <a:p>
            <a:r>
              <a:rPr lang="en-US" dirty="0" smtClean="0">
                <a:solidFill>
                  <a:schemeClr val="accent2">
                    <a:lumMod val="50000"/>
                  </a:schemeClr>
                </a:solidFill>
              </a:rPr>
              <a:t>Closed system = same SS δ</a:t>
            </a:r>
            <a:r>
              <a:rPr lang="en-US" baseline="30000" dirty="0" smtClean="0">
                <a:solidFill>
                  <a:schemeClr val="accent2">
                    <a:lumMod val="50000"/>
                  </a:schemeClr>
                </a:solidFill>
              </a:rPr>
              <a:t>18</a:t>
            </a:r>
            <a:r>
              <a:rPr lang="en-US" dirty="0" smtClean="0">
                <a:solidFill>
                  <a:schemeClr val="accent2">
                    <a:lumMod val="50000"/>
                  </a:schemeClr>
                </a:solidFill>
              </a:rPr>
              <a:t>O value of 2.2 </a:t>
            </a:r>
            <a:r>
              <a:rPr lang="en-US" dirty="0" err="1" smtClean="0">
                <a:solidFill>
                  <a:schemeClr val="accent2">
                    <a:lumMod val="50000"/>
                  </a:schemeClr>
                </a:solidFill>
              </a:rPr>
              <a:t>permil</a:t>
            </a:r>
            <a:r>
              <a:rPr lang="en-US" dirty="0" smtClean="0">
                <a:solidFill>
                  <a:schemeClr val="accent2">
                    <a:lumMod val="50000"/>
                  </a:schemeClr>
                </a:solidFill>
              </a:rPr>
              <a:t> no matter V</a:t>
            </a:r>
            <a:r>
              <a:rPr lang="en-US" baseline="-25000" dirty="0" smtClean="0">
                <a:solidFill>
                  <a:schemeClr val="accent2">
                    <a:lumMod val="50000"/>
                  </a:schemeClr>
                </a:solidFill>
              </a:rPr>
              <a:t>in</a:t>
            </a:r>
            <a:endParaRPr lang="en-US" dirty="0"/>
          </a:p>
        </p:txBody>
      </p:sp>
      <p:pic>
        <p:nvPicPr>
          <p:cNvPr id="7" name="Picture 6" descr="Screen shot 2012-11-13 at 6.59.46 AM.png"/>
          <p:cNvPicPr>
            <a:picLocks noChangeAspect="1"/>
          </p:cNvPicPr>
          <p:nvPr/>
        </p:nvPicPr>
        <p:blipFill>
          <a:blip r:embed="rId2"/>
          <a:stretch>
            <a:fillRect/>
          </a:stretch>
        </p:blipFill>
        <p:spPr>
          <a:xfrm>
            <a:off x="4204607" y="1812278"/>
            <a:ext cx="4592845" cy="460427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Modeled response to severe drought</a:t>
            </a:r>
            <a:endParaRPr lang="en-US" dirty="0"/>
          </a:p>
        </p:txBody>
      </p:sp>
      <p:sp>
        <p:nvSpPr>
          <p:cNvPr id="7" name="Content Placeholder 6"/>
          <p:cNvSpPr>
            <a:spLocks noGrp="1"/>
          </p:cNvSpPr>
          <p:nvPr>
            <p:ph sz="half" idx="2"/>
          </p:nvPr>
        </p:nvSpPr>
        <p:spPr>
          <a:xfrm>
            <a:off x="5290580" y="1600200"/>
            <a:ext cx="3701019" cy="4724400"/>
          </a:xfrm>
        </p:spPr>
        <p:txBody>
          <a:bodyPr>
            <a:normAutofit fontScale="77500" lnSpcReduction="20000"/>
          </a:bodyPr>
          <a:lstStyle/>
          <a:p>
            <a:r>
              <a:rPr lang="en-US" dirty="0" smtClean="0"/>
              <a:t>Simulated responses to onset and recovery from severe drought</a:t>
            </a:r>
          </a:p>
          <a:p>
            <a:pPr lvl="1"/>
            <a:r>
              <a:rPr lang="en-US" dirty="0" smtClean="0"/>
              <a:t>Severe drought = hydrologic closure of both Lake Tahoe &amp; Pyramid Lake</a:t>
            </a:r>
          </a:p>
          <a:p>
            <a:r>
              <a:rPr lang="en-US" dirty="0" smtClean="0"/>
              <a:t>Loss of </a:t>
            </a:r>
            <a:r>
              <a:rPr lang="en-US" dirty="0" err="1" smtClean="0"/>
              <a:t>isotopically</a:t>
            </a:r>
            <a:r>
              <a:rPr lang="en-US" dirty="0" smtClean="0"/>
              <a:t> heavy Lake Tahoe input = </a:t>
            </a:r>
            <a:r>
              <a:rPr lang="en-US" dirty="0" smtClean="0">
                <a:latin typeface="Wingdings"/>
                <a:ea typeface="Wingdings"/>
                <a:cs typeface="Wingdings"/>
              </a:rPr>
              <a:t></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 during severe &amp; prolonged drought</a:t>
            </a:r>
          </a:p>
          <a:p>
            <a:r>
              <a:rPr lang="en-US" dirty="0" err="1" smtClean="0">
                <a:latin typeface="Wingdings"/>
                <a:ea typeface="Wingdings"/>
                <a:cs typeface="Wingdings"/>
              </a:rPr>
              <a:t></a:t>
            </a:r>
            <a:r>
              <a:rPr lang="en-US" dirty="0" err="1" smtClean="0"/>
              <a:t>wetness</a:t>
            </a:r>
            <a:r>
              <a:rPr lang="en-US" dirty="0" smtClean="0"/>
              <a:t> after severe drought = initial (-) transient response &amp; same SS </a:t>
            </a:r>
            <a:r>
              <a:rPr lang="en-US" dirty="0" smtClean="0">
                <a:solidFill>
                  <a:schemeClr val="accent2">
                    <a:lumMod val="50000"/>
                  </a:schemeClr>
                </a:solidFill>
              </a:rPr>
              <a:t>δ</a:t>
            </a:r>
            <a:r>
              <a:rPr lang="en-US" baseline="30000" dirty="0" smtClean="0">
                <a:solidFill>
                  <a:schemeClr val="accent2">
                    <a:lumMod val="50000"/>
                  </a:schemeClr>
                </a:solidFill>
              </a:rPr>
              <a:t>18</a:t>
            </a:r>
            <a:r>
              <a:rPr lang="en-US" dirty="0" smtClean="0">
                <a:solidFill>
                  <a:schemeClr val="accent2">
                    <a:lumMod val="50000"/>
                  </a:schemeClr>
                </a:solidFill>
              </a:rPr>
              <a:t>O as for mean-historical discharge (red)</a:t>
            </a:r>
            <a:endParaRPr lang="en-US" dirty="0"/>
          </a:p>
        </p:txBody>
      </p:sp>
      <p:pic>
        <p:nvPicPr>
          <p:cNvPr id="8" name="Picture 7" descr="Screen shot 2012-11-13 at 8.04.06 AM.png"/>
          <p:cNvPicPr>
            <a:picLocks noChangeAspect="1"/>
          </p:cNvPicPr>
          <p:nvPr/>
        </p:nvPicPr>
        <p:blipFill>
          <a:blip r:embed="rId2"/>
          <a:stretch>
            <a:fillRect/>
          </a:stretch>
        </p:blipFill>
        <p:spPr>
          <a:xfrm>
            <a:off x="301752" y="1298448"/>
            <a:ext cx="4988829" cy="502615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2-11-13 at 9.26.08 AM.png"/>
          <p:cNvPicPr>
            <a:picLocks noChangeAspect="1"/>
          </p:cNvPicPr>
          <p:nvPr/>
        </p:nvPicPr>
        <p:blipFill>
          <a:blip r:embed="rId2"/>
          <a:stretch>
            <a:fillRect/>
          </a:stretch>
        </p:blipFill>
        <p:spPr>
          <a:xfrm>
            <a:off x="229088" y="185876"/>
            <a:ext cx="8756162" cy="653877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2-11-13 at 9.36.36 AM.png"/>
          <p:cNvPicPr>
            <a:picLocks noChangeAspect="1"/>
          </p:cNvPicPr>
          <p:nvPr/>
        </p:nvPicPr>
        <p:blipFill>
          <a:blip r:embed="rId2"/>
          <a:stretch>
            <a:fillRect/>
          </a:stretch>
        </p:blipFill>
        <p:spPr>
          <a:xfrm>
            <a:off x="1579822" y="1365974"/>
            <a:ext cx="5986397" cy="5492025"/>
          </a:xfrm>
          <a:prstGeom prst="rect">
            <a:avLst/>
          </a:prstGeom>
        </p:spPr>
      </p:pic>
      <p:sp>
        <p:nvSpPr>
          <p:cNvPr id="3" name="Title 2"/>
          <p:cNvSpPr>
            <a:spLocks noGrp="1"/>
          </p:cNvSpPr>
          <p:nvPr>
            <p:ph type="title"/>
          </p:nvPr>
        </p:nvSpPr>
        <p:spPr/>
        <p:txBody>
          <a:bodyPr/>
          <a:lstStyle/>
          <a:p>
            <a:r>
              <a:rPr lang="en-US" dirty="0" smtClean="0"/>
              <a:t>Regional comparison of droughts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MVpyramidlake.jpg"/>
          <p:cNvPicPr>
            <a:picLocks noChangeAspect="1"/>
          </p:cNvPicPr>
          <p:nvPr/>
        </p:nvPicPr>
        <p:blipFill>
          <a:blip r:embed="rId2">
            <a:alphaModFix amt="46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Lessons from pyramid lake</a:t>
            </a:r>
            <a:endParaRPr lang="en-US" dirty="0"/>
          </a:p>
        </p:txBody>
      </p:sp>
      <p:sp>
        <p:nvSpPr>
          <p:cNvPr id="3" name="Content Placeholder 2"/>
          <p:cNvSpPr>
            <a:spLocks noGrp="1"/>
          </p:cNvSpPr>
          <p:nvPr>
            <p:ph idx="1"/>
          </p:nvPr>
        </p:nvSpPr>
        <p:spPr>
          <a:xfrm>
            <a:off x="304800" y="1295400"/>
            <a:ext cx="8686800" cy="5303150"/>
          </a:xfrm>
        </p:spPr>
        <p:txBody>
          <a:bodyPr>
            <a:normAutofit fontScale="77500" lnSpcReduction="20000"/>
          </a:bodyPr>
          <a:lstStyle/>
          <a:p>
            <a:r>
              <a:rPr lang="en-US" dirty="0" err="1" smtClean="0">
                <a:latin typeface="Wingdings"/>
                <a:ea typeface="Wingdings"/>
                <a:cs typeface="Wingdings"/>
              </a:rPr>
              <a:t></a:t>
            </a:r>
            <a:r>
              <a:rPr lang="en-US" dirty="0" err="1" smtClean="0"/>
              <a:t>mag</a:t>
            </a:r>
            <a:r>
              <a:rPr lang="en-US" dirty="0" smtClean="0"/>
              <a:t> </a:t>
            </a:r>
            <a:r>
              <a:rPr lang="en-US" dirty="0" err="1" smtClean="0"/>
              <a:t>sus</a:t>
            </a:r>
            <a:r>
              <a:rPr lang="en-US" dirty="0" smtClean="0"/>
              <a:t> + </a:t>
            </a:r>
            <a:r>
              <a:rPr lang="en-US" dirty="0" smtClean="0">
                <a:latin typeface="Wingdings"/>
                <a:ea typeface="Wingdings"/>
                <a:cs typeface="Wingdings"/>
              </a:rPr>
              <a:t></a:t>
            </a:r>
            <a:r>
              <a:rPr lang="en-US" dirty="0" smtClean="0"/>
              <a:t>TIC reflect </a:t>
            </a:r>
            <a:r>
              <a:rPr lang="en-US" dirty="0" err="1" smtClean="0">
                <a:latin typeface="Wingdings"/>
                <a:ea typeface="Wingdings"/>
                <a:cs typeface="Wingdings"/>
              </a:rPr>
              <a:t></a:t>
            </a:r>
            <a:r>
              <a:rPr lang="en-US" dirty="0" smtClean="0"/>
              <a:t> lake depth @ 6.7 ka</a:t>
            </a:r>
          </a:p>
          <a:p>
            <a:pPr lvl="1"/>
            <a:r>
              <a:rPr lang="en-US" dirty="0" smtClean="0"/>
              <a:t>From 7.6 – 6.5 ka: highly fluctuating </a:t>
            </a:r>
            <a:r>
              <a:rPr lang="en-US" dirty="0" err="1" smtClean="0"/>
              <a:t>mag</a:t>
            </a:r>
            <a:r>
              <a:rPr lang="en-US" dirty="0" smtClean="0"/>
              <a:t> </a:t>
            </a:r>
            <a:r>
              <a:rPr lang="en-US" dirty="0" err="1" smtClean="0"/>
              <a:t>sus</a:t>
            </a:r>
            <a:r>
              <a:rPr lang="en-US" dirty="0" smtClean="0"/>
              <a:t> &amp; </a:t>
            </a:r>
            <a:r>
              <a:rPr lang="en-US" dirty="0" smtClean="0"/>
              <a:t>δ</a:t>
            </a:r>
            <a:r>
              <a:rPr lang="en-US" baseline="30000" dirty="0" smtClean="0"/>
              <a:t>18</a:t>
            </a:r>
            <a:r>
              <a:rPr lang="en-US" dirty="0" smtClean="0"/>
              <a:t>O</a:t>
            </a:r>
            <a:r>
              <a:rPr lang="en-US" dirty="0" smtClean="0"/>
              <a:t> = shallow lake + large/abrupt hydrologic-balance changes</a:t>
            </a:r>
          </a:p>
          <a:p>
            <a:r>
              <a:rPr lang="en-US" dirty="0" smtClean="0"/>
              <a:t>Shift to more positive δ</a:t>
            </a:r>
            <a:r>
              <a:rPr lang="en-US" baseline="30000" dirty="0" smtClean="0"/>
              <a:t>18</a:t>
            </a:r>
            <a:r>
              <a:rPr lang="en-US" dirty="0" smtClean="0"/>
              <a:t>O values reflect colder wetter climate beginning 3.1 ka</a:t>
            </a:r>
          </a:p>
          <a:p>
            <a:r>
              <a:rPr lang="en-US" dirty="0" smtClean="0"/>
              <a:t>Stable-isotope hydrologic-balance model suggests Lake Tahoe didn’t overflow during much of the middle Holocene</a:t>
            </a:r>
          </a:p>
          <a:p>
            <a:pPr lvl="1"/>
            <a:r>
              <a:rPr lang="en-US" dirty="0" smtClean="0"/>
              <a:t>Implying that runoff to Lake Tahoe </a:t>
            </a:r>
            <a:r>
              <a:rPr lang="en-US" dirty="0" err="1" smtClean="0">
                <a:latin typeface="Wingdings"/>
                <a:ea typeface="Wingdings"/>
                <a:cs typeface="Wingdings"/>
              </a:rPr>
              <a:t></a:t>
            </a:r>
            <a:r>
              <a:rPr lang="en-US" dirty="0" err="1" smtClean="0"/>
              <a:t>by</a:t>
            </a:r>
            <a:r>
              <a:rPr lang="en-US" dirty="0" smtClean="0"/>
              <a:t> 30%</a:t>
            </a:r>
          </a:p>
          <a:p>
            <a:r>
              <a:rPr lang="en-US" dirty="0" smtClean="0"/>
              <a:t>Oscillations in δ</a:t>
            </a:r>
            <a:r>
              <a:rPr lang="en-US" baseline="30000" dirty="0" smtClean="0"/>
              <a:t>18</a:t>
            </a:r>
            <a:r>
              <a:rPr lang="en-US" dirty="0" smtClean="0"/>
              <a:t>O exist through middle-Holocene</a:t>
            </a:r>
          </a:p>
          <a:p>
            <a:pPr lvl="1"/>
            <a:r>
              <a:rPr lang="en-US" dirty="0" smtClean="0"/>
              <a:t>On average every 150 yr</a:t>
            </a:r>
          </a:p>
          <a:p>
            <a:pPr lvl="1"/>
            <a:r>
              <a:rPr lang="en-US" dirty="0" smtClean="0"/>
              <a:t>Reflect </a:t>
            </a:r>
            <a:r>
              <a:rPr lang="en-US" dirty="0" err="1" smtClean="0"/>
              <a:t>multidecadal</a:t>
            </a:r>
            <a:r>
              <a:rPr lang="en-US" dirty="0" smtClean="0"/>
              <a:t> droughts as frequent as every 80 yrs</a:t>
            </a:r>
          </a:p>
          <a:p>
            <a:r>
              <a:rPr lang="en-US" dirty="0" smtClean="0"/>
              <a:t>Human-induced diversion of Truckee River will cause Pyramid Lake to reach new SS depth of only 64 </a:t>
            </a:r>
            <a:r>
              <a:rPr lang="en-US" dirty="0" err="1" smtClean="0"/>
              <a:t>m</a:t>
            </a:r>
            <a:endParaRPr lang="en-US" dirty="0" smtClean="0"/>
          </a:p>
          <a:p>
            <a:pPr lvl="1"/>
            <a:r>
              <a:rPr lang="en-US" dirty="0" smtClean="0"/>
              <a:t>Human-imposed drought will have greater impact on size of Pyramid Lake than some of droughts of the past 2000 yrs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Lindström</a:t>
            </a:r>
            <a:r>
              <a:rPr lang="en-US" dirty="0" smtClean="0"/>
              <a:t>, S., 1990. Submerged tree stumps as indicators of Mid</a:t>
            </a:r>
            <a:r>
              <a:rPr lang="en-US" dirty="0" smtClean="0"/>
              <a:t>-Holocene </a:t>
            </a:r>
            <a:r>
              <a:rPr lang="en-US" dirty="0" smtClean="0"/>
              <a:t>aridity in the Lake Tahoe basin. Journal of California and Great Basin Anthropology 12, 146–157</a:t>
            </a:r>
            <a:r>
              <a:rPr lang="en-US" dirty="0" smtClean="0"/>
              <a:t>.</a:t>
            </a:r>
          </a:p>
          <a:p>
            <a:r>
              <a:rPr lang="en-US" dirty="0" smtClean="0"/>
              <a:t>Google </a:t>
            </a:r>
            <a:r>
              <a:rPr lang="en-US" dirty="0" smtClean="0"/>
              <a:t>E</a:t>
            </a:r>
            <a:r>
              <a:rPr lang="en-US" dirty="0" smtClean="0"/>
              <a:t>arth imagery, 2012.</a:t>
            </a:r>
          </a:p>
          <a:p>
            <a:r>
              <a:rPr lang="en-US" dirty="0" smtClean="0"/>
              <a:t>Benson, L. et al., 2002. </a:t>
            </a:r>
            <a:r>
              <a:rPr lang="en-US" dirty="0" smtClean="0"/>
              <a:t>Holocene </a:t>
            </a:r>
            <a:r>
              <a:rPr lang="en-US" dirty="0" err="1" smtClean="0"/>
              <a:t>multidecadal</a:t>
            </a:r>
            <a:r>
              <a:rPr lang="en-US" dirty="0" smtClean="0"/>
              <a:t> and </a:t>
            </a:r>
            <a:r>
              <a:rPr lang="en-US" dirty="0" err="1" smtClean="0"/>
              <a:t>multicentennial</a:t>
            </a:r>
            <a:r>
              <a:rPr lang="en-US" dirty="0" smtClean="0"/>
              <a:t> droughts affecting Northern California and </a:t>
            </a:r>
            <a:r>
              <a:rPr lang="en-US" dirty="0" smtClean="0"/>
              <a:t>Nevada. Quaternary Science Reviews. 21, 659-682.</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ierranLakes.jpg"/>
          <p:cNvPicPr>
            <a:picLocks noChangeAspect="1"/>
          </p:cNvPicPr>
          <p:nvPr/>
        </p:nvPicPr>
        <p:blipFill>
          <a:blip r:embed="rId2"/>
          <a:stretch>
            <a:fillRect/>
          </a:stretch>
        </p:blipFill>
        <p:spPr>
          <a:xfrm>
            <a:off x="1541602" y="1298449"/>
            <a:ext cx="6048502" cy="5559551"/>
          </a:xfrm>
          <a:prstGeom prst="rect">
            <a:avLst/>
          </a:prstGeom>
        </p:spPr>
      </p:pic>
      <p:sp>
        <p:nvSpPr>
          <p:cNvPr id="5" name="Title 4"/>
          <p:cNvSpPr>
            <a:spLocks noGrp="1"/>
          </p:cNvSpPr>
          <p:nvPr>
            <p:ph type="title"/>
          </p:nvPr>
        </p:nvSpPr>
        <p:spPr/>
        <p:txBody>
          <a:bodyPr/>
          <a:lstStyle/>
          <a:p>
            <a:r>
              <a:rPr lang="en-US" dirty="0" smtClean="0"/>
              <a:t>Study Areas of the Great Basin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Hydrologic balance of the last 100 yrs</a:t>
            </a:r>
            <a:endParaRPr lang="en-US" dirty="0"/>
          </a:p>
        </p:txBody>
      </p:sp>
      <p:pic>
        <p:nvPicPr>
          <p:cNvPr id="5" name="Picture 4" descr="Screen shot 2012-11-11 at 3.59.47 PM.png"/>
          <p:cNvPicPr>
            <a:picLocks noChangeAspect="1"/>
          </p:cNvPicPr>
          <p:nvPr/>
        </p:nvPicPr>
        <p:blipFill>
          <a:blip r:embed="rId2"/>
          <a:stretch>
            <a:fillRect/>
          </a:stretch>
        </p:blipFill>
        <p:spPr>
          <a:xfrm>
            <a:off x="3500392" y="1496765"/>
            <a:ext cx="5227958" cy="3594221"/>
          </a:xfrm>
          <a:prstGeom prst="rect">
            <a:avLst/>
          </a:prstGeom>
        </p:spPr>
      </p:pic>
      <p:sp>
        <p:nvSpPr>
          <p:cNvPr id="6" name="TextBox 5"/>
          <p:cNvSpPr txBox="1"/>
          <p:nvPr/>
        </p:nvSpPr>
        <p:spPr>
          <a:xfrm>
            <a:off x="304800" y="5302440"/>
            <a:ext cx="8423550" cy="1169551"/>
          </a:xfrm>
          <a:prstGeom prst="rect">
            <a:avLst/>
          </a:prstGeom>
          <a:noFill/>
        </p:spPr>
        <p:txBody>
          <a:bodyPr wrap="square" rtlCol="0">
            <a:spAutoFit/>
          </a:bodyPr>
          <a:lstStyle/>
          <a:p>
            <a:r>
              <a:rPr lang="en-US" sz="1400" dirty="0"/>
              <a:t>Fig. 1. Annual discharge of the Truckee River at Farad, California, and monthly elevation of Lake Tahoe at Tahoe City, California, since 1900. Only minor consumptive losses of Truckee River water occur upstream of the Farad gage (Fig. 5). Solid areas in top panel indicate times that Lake Tahoe did not overflow to the Truckee River. Solid areas in lower panel indicate times when flow of the Truckee was less than the historical mean-annual rate of 0.70 km</a:t>
            </a:r>
            <a:r>
              <a:rPr lang="en-US" sz="1400" baseline="30000" dirty="0"/>
              <a:t>3</a:t>
            </a:r>
            <a:r>
              <a:rPr lang="en-US" sz="1400" dirty="0"/>
              <a:t> </a:t>
            </a:r>
            <a:r>
              <a:rPr lang="en-US" sz="1400" dirty="0" smtClean="0"/>
              <a:t>yr</a:t>
            </a:r>
            <a:r>
              <a:rPr lang="en-US" sz="1400" baseline="30000" dirty="0" smtClean="0"/>
              <a:t>-1</a:t>
            </a:r>
            <a:r>
              <a:rPr lang="en-US" sz="1400" dirty="0" smtClean="0"/>
              <a:t>. </a:t>
            </a:r>
            <a:r>
              <a:rPr lang="en-US" sz="1400" dirty="0"/>
              <a:t>Note that most minima in lake level correspond to minima in discharge rates.</a:t>
            </a:r>
          </a:p>
        </p:txBody>
      </p:sp>
      <p:sp>
        <p:nvSpPr>
          <p:cNvPr id="8" name="Content Placeholder 2"/>
          <p:cNvSpPr>
            <a:spLocks noGrp="1"/>
          </p:cNvSpPr>
          <p:nvPr>
            <p:ph idx="1"/>
          </p:nvPr>
        </p:nvSpPr>
        <p:spPr>
          <a:xfrm>
            <a:off x="304801" y="1554163"/>
            <a:ext cx="3195592" cy="3536824"/>
          </a:xfrm>
        </p:spPr>
        <p:txBody>
          <a:bodyPr>
            <a:normAutofit/>
          </a:bodyPr>
          <a:lstStyle/>
          <a:p>
            <a:r>
              <a:rPr lang="en-US" dirty="0" smtClean="0"/>
              <a:t>Dust Bowl of ‘30s</a:t>
            </a:r>
          </a:p>
          <a:p>
            <a:r>
              <a:rPr lang="en-US" dirty="0" smtClean="0"/>
              <a:t>7 yrs of drought from late ‘80s to early ‘90s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stumps</a:t>
            </a:r>
            <a:endParaRPr lang="en-US" dirty="0"/>
          </a:p>
        </p:txBody>
      </p:sp>
      <p:pic>
        <p:nvPicPr>
          <p:cNvPr id="5" name="Picture 4" descr="Screen shot 2012-11-11 at 3.59.47 PM.png"/>
          <p:cNvPicPr>
            <a:picLocks noChangeAspect="1"/>
          </p:cNvPicPr>
          <p:nvPr/>
        </p:nvPicPr>
        <p:blipFill>
          <a:blip r:embed="rId2"/>
          <a:stretch>
            <a:fillRect/>
          </a:stretch>
        </p:blipFill>
        <p:spPr>
          <a:xfrm>
            <a:off x="4138740" y="1295400"/>
            <a:ext cx="3951262" cy="3594221"/>
          </a:xfrm>
          <a:prstGeom prst="rect">
            <a:avLst/>
          </a:prstGeom>
        </p:spPr>
      </p:pic>
      <p:sp>
        <p:nvSpPr>
          <p:cNvPr id="6" name="TextBox 5"/>
          <p:cNvSpPr txBox="1"/>
          <p:nvPr/>
        </p:nvSpPr>
        <p:spPr>
          <a:xfrm>
            <a:off x="304800" y="4889621"/>
            <a:ext cx="8423550" cy="1384995"/>
          </a:xfrm>
          <a:prstGeom prst="rect">
            <a:avLst/>
          </a:prstGeom>
          <a:noFill/>
        </p:spPr>
        <p:txBody>
          <a:bodyPr wrap="square" rtlCol="0">
            <a:spAutoFit/>
          </a:bodyPr>
          <a:lstStyle/>
          <a:p>
            <a:r>
              <a:rPr lang="en-US" sz="1400" dirty="0"/>
              <a:t>Fig.</a:t>
            </a:r>
            <a:r>
              <a:rPr lang="en-US" sz="1400" dirty="0" smtClean="0"/>
              <a:t>2. Age</a:t>
            </a:r>
            <a:r>
              <a:rPr lang="en-US" sz="1400" dirty="0"/>
              <a:t>–</a:t>
            </a:r>
            <a:r>
              <a:rPr lang="en-US" sz="1400" dirty="0" smtClean="0"/>
              <a:t>depth relationships of radiocarbon</a:t>
            </a:r>
            <a:r>
              <a:rPr lang="en-US" sz="1400" dirty="0"/>
              <a:t>-</a:t>
            </a:r>
            <a:r>
              <a:rPr lang="en-US" sz="1400" dirty="0" smtClean="0"/>
              <a:t>dated tree stumps </a:t>
            </a:r>
            <a:r>
              <a:rPr lang="en-US" sz="1400" dirty="0"/>
              <a:t>located at or below the natural (sediment) sill level of Lake Tahoe, California. Most of the data were taken from </a:t>
            </a:r>
            <a:r>
              <a:rPr lang="en-US" sz="1400" dirty="0" err="1" smtClean="0"/>
              <a:t>Lindström</a:t>
            </a:r>
            <a:r>
              <a:rPr lang="en-US" sz="1400" dirty="0" smtClean="0"/>
              <a:t> </a:t>
            </a:r>
            <a:r>
              <a:rPr lang="en-US" sz="1400" dirty="0"/>
              <a:t>(1990). Three </a:t>
            </a:r>
            <a:r>
              <a:rPr lang="en-US" sz="1400" dirty="0" smtClean="0"/>
              <a:t>samples from Baldwin Beach</a:t>
            </a:r>
            <a:r>
              <a:rPr lang="en-US" sz="1400" dirty="0"/>
              <a:t>(</a:t>
            </a:r>
            <a:r>
              <a:rPr lang="en-US" sz="1400" dirty="0" smtClean="0"/>
              <a:t>4250±200 </a:t>
            </a:r>
            <a:r>
              <a:rPr lang="en-US" sz="1400" baseline="30000" dirty="0" smtClean="0"/>
              <a:t>14</a:t>
            </a:r>
            <a:r>
              <a:rPr lang="en-US" sz="1400" dirty="0" smtClean="0"/>
              <a:t>C yr BP, 1896.41 </a:t>
            </a:r>
            <a:r>
              <a:rPr lang="en-US" sz="1400" dirty="0" err="1"/>
              <a:t>m</a:t>
            </a:r>
            <a:r>
              <a:rPr lang="en-US" sz="1400" dirty="0" smtClean="0"/>
              <a:t>, Beta </a:t>
            </a:r>
            <a:r>
              <a:rPr lang="en-US" sz="1400" dirty="0"/>
              <a:t>56632), and Trout Creek delta (</a:t>
            </a:r>
            <a:r>
              <a:rPr lang="en-US" sz="1400" dirty="0" smtClean="0"/>
              <a:t>4480±60 </a:t>
            </a:r>
            <a:r>
              <a:rPr lang="en-US" sz="1400" baseline="30000" dirty="0" smtClean="0"/>
              <a:t>14</a:t>
            </a:r>
            <a:r>
              <a:rPr lang="en-US" sz="1400" dirty="0" smtClean="0"/>
              <a:t>C yr BP</a:t>
            </a:r>
            <a:r>
              <a:rPr lang="en-US" sz="1400" dirty="0"/>
              <a:t>, </a:t>
            </a:r>
            <a:r>
              <a:rPr lang="en-US" sz="1400" dirty="0" smtClean="0"/>
              <a:t>1895.82 </a:t>
            </a:r>
            <a:r>
              <a:rPr lang="en-US" sz="1400" dirty="0" err="1" smtClean="0"/>
              <a:t>m</a:t>
            </a:r>
            <a:r>
              <a:rPr lang="en-US" sz="1400" dirty="0"/>
              <a:t>, Beta 90208; </a:t>
            </a:r>
            <a:r>
              <a:rPr lang="en-US" sz="1400" dirty="0" smtClean="0"/>
              <a:t>4590±60 </a:t>
            </a:r>
            <a:r>
              <a:rPr lang="en-US" sz="1400" baseline="30000" dirty="0" smtClean="0"/>
              <a:t>14</a:t>
            </a:r>
            <a:r>
              <a:rPr lang="en-US" sz="1400" dirty="0" smtClean="0"/>
              <a:t>C yr BP</a:t>
            </a:r>
            <a:r>
              <a:rPr lang="en-US" sz="1400" dirty="0"/>
              <a:t>, </a:t>
            </a:r>
            <a:r>
              <a:rPr lang="en-US" sz="1400" dirty="0" smtClean="0"/>
              <a:t>1895.52 </a:t>
            </a:r>
            <a:r>
              <a:rPr lang="en-US" sz="1400" dirty="0" err="1" smtClean="0"/>
              <a:t>m</a:t>
            </a:r>
            <a:r>
              <a:rPr lang="en-US" sz="1400" dirty="0"/>
              <a:t>, Beta 90207) were previously unpublished. Note that the death of a stump as indicated by the </a:t>
            </a:r>
            <a:r>
              <a:rPr lang="en-US" sz="1400" baseline="30000" dirty="0"/>
              <a:t>14</a:t>
            </a:r>
            <a:r>
              <a:rPr lang="en-US" sz="1400" dirty="0"/>
              <a:t>C age of its outer rings pinpoints the timing of a rise in Lake Tahoe; e.g., a rising lake at</a:t>
            </a:r>
            <a:r>
              <a:rPr lang="en-US" sz="1400" dirty="0" smtClean="0"/>
              <a:t> ~6290 </a:t>
            </a:r>
            <a:r>
              <a:rPr lang="en-US" sz="1400" dirty="0"/>
              <a:t>cal yr BP killed the oldest stump.</a:t>
            </a:r>
          </a:p>
        </p:txBody>
      </p:sp>
      <p:sp>
        <p:nvSpPr>
          <p:cNvPr id="7" name="Content Placeholder 2"/>
          <p:cNvSpPr>
            <a:spLocks noGrp="1"/>
          </p:cNvSpPr>
          <p:nvPr>
            <p:ph idx="1"/>
          </p:nvPr>
        </p:nvSpPr>
        <p:spPr>
          <a:xfrm>
            <a:off x="304801" y="1352797"/>
            <a:ext cx="3644756" cy="3536824"/>
          </a:xfrm>
        </p:spPr>
        <p:txBody>
          <a:bodyPr>
            <a:normAutofit fontScale="92500" lnSpcReduction="10000"/>
          </a:bodyPr>
          <a:lstStyle/>
          <a:p>
            <a:r>
              <a:rPr lang="en-US" dirty="0" smtClean="0"/>
              <a:t>Harding (1965)</a:t>
            </a:r>
          </a:p>
          <a:p>
            <a:pPr lvl="1"/>
            <a:r>
              <a:rPr lang="en-US" dirty="0" smtClean="0"/>
              <a:t>0.09 </a:t>
            </a:r>
            <a:r>
              <a:rPr lang="en-US" dirty="0" err="1" smtClean="0"/>
              <a:t>m</a:t>
            </a:r>
            <a:r>
              <a:rPr lang="en-US" dirty="0" smtClean="0"/>
              <a:t> below sill</a:t>
            </a:r>
          </a:p>
          <a:p>
            <a:pPr lvl="1"/>
            <a:r>
              <a:rPr lang="en-US" dirty="0" smtClean="0"/>
              <a:t>4250 – 4790 </a:t>
            </a:r>
            <a:r>
              <a:rPr lang="en-US" baseline="30000" dirty="0" smtClean="0"/>
              <a:t>14</a:t>
            </a:r>
            <a:r>
              <a:rPr lang="en-US" dirty="0" smtClean="0"/>
              <a:t>C yr BP</a:t>
            </a:r>
          </a:p>
          <a:p>
            <a:r>
              <a:rPr lang="en-US" dirty="0" err="1" smtClean="0"/>
              <a:t>Lindström</a:t>
            </a:r>
            <a:r>
              <a:rPr lang="en-US" dirty="0" smtClean="0"/>
              <a:t> (1990)</a:t>
            </a:r>
          </a:p>
          <a:p>
            <a:pPr lvl="1"/>
            <a:r>
              <a:rPr lang="en-US" dirty="0" smtClean="0"/>
              <a:t>4 </a:t>
            </a:r>
            <a:r>
              <a:rPr lang="en-US" dirty="0" err="1" smtClean="0"/>
              <a:t>m</a:t>
            </a:r>
            <a:r>
              <a:rPr lang="en-US" dirty="0" smtClean="0"/>
              <a:t> below sill</a:t>
            </a:r>
          </a:p>
          <a:p>
            <a:pPr lvl="1"/>
            <a:r>
              <a:rPr lang="en-US" dirty="0" smtClean="0"/>
              <a:t>4240 – 5510 </a:t>
            </a:r>
            <a:r>
              <a:rPr lang="en-US" baseline="30000" dirty="0" smtClean="0"/>
              <a:t>14</a:t>
            </a:r>
            <a:r>
              <a:rPr lang="en-US" dirty="0" smtClean="0"/>
              <a:t>C yr BP</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LindstrÖM</a:t>
            </a:r>
            <a:r>
              <a:rPr lang="en-US" dirty="0" smtClean="0"/>
              <a:t> (1990)</a:t>
            </a:r>
            <a:endParaRPr lang="en-US" dirty="0"/>
          </a:p>
        </p:txBody>
      </p:sp>
      <p:sp>
        <p:nvSpPr>
          <p:cNvPr id="3" name="Content Placeholder 2"/>
          <p:cNvSpPr>
            <a:spLocks noGrp="1"/>
          </p:cNvSpPr>
          <p:nvPr>
            <p:ph idx="1"/>
          </p:nvPr>
        </p:nvSpPr>
        <p:spPr/>
        <p:txBody>
          <a:bodyPr/>
          <a:lstStyle/>
          <a:p>
            <a:r>
              <a:rPr lang="en-US" dirty="0" smtClean="0"/>
              <a:t>Lake Tahoe</a:t>
            </a:r>
          </a:p>
          <a:p>
            <a:pPr lvl="1"/>
            <a:r>
              <a:rPr lang="en-US" dirty="0" err="1" smtClean="0"/>
              <a:t>Avg</a:t>
            </a:r>
            <a:r>
              <a:rPr lang="en-US" dirty="0" smtClean="0"/>
              <a:t> depth = 1000 ft (8</a:t>
            </a:r>
            <a:r>
              <a:rPr lang="en-US" baseline="30000" dirty="0" smtClean="0"/>
              <a:t>th</a:t>
            </a:r>
            <a:r>
              <a:rPr lang="en-US" dirty="0" smtClean="0"/>
              <a:t> deepest in the world)</a:t>
            </a:r>
          </a:p>
          <a:p>
            <a:pPr lvl="1"/>
            <a:r>
              <a:rPr lang="en-US" dirty="0" smtClean="0"/>
              <a:t>100 input streams</a:t>
            </a:r>
          </a:p>
          <a:p>
            <a:pPr lvl="1"/>
            <a:r>
              <a:rPr lang="en-US" dirty="0" smtClean="0"/>
              <a:t>Single output = </a:t>
            </a:r>
          </a:p>
          <a:p>
            <a:pPr lvl="1">
              <a:buNone/>
            </a:pPr>
            <a:r>
              <a:rPr lang="en-US" dirty="0" smtClean="0"/>
              <a:t>   Truckee River</a:t>
            </a:r>
          </a:p>
          <a:p>
            <a:pPr lvl="1">
              <a:buNone/>
            </a:pPr>
            <a:endParaRPr lang="en-US" dirty="0" smtClean="0"/>
          </a:p>
          <a:p>
            <a:pPr lvl="1">
              <a:buNone/>
            </a:pPr>
            <a:endParaRPr lang="en-US" dirty="0"/>
          </a:p>
        </p:txBody>
      </p:sp>
      <p:pic>
        <p:nvPicPr>
          <p:cNvPr id="5" name="Picture 4" descr="Screen shot 2012-11-11 at 8.33.59 PM.png"/>
          <p:cNvPicPr>
            <a:picLocks noChangeAspect="1"/>
          </p:cNvPicPr>
          <p:nvPr/>
        </p:nvPicPr>
        <p:blipFill>
          <a:blip r:embed="rId3"/>
          <a:stretch>
            <a:fillRect/>
          </a:stretch>
        </p:blipFill>
        <p:spPr>
          <a:xfrm>
            <a:off x="3730168" y="3144379"/>
            <a:ext cx="5413832" cy="3713621"/>
          </a:xfrm>
          <a:prstGeom prst="rect">
            <a:avLst/>
          </a:prstGeom>
        </p:spPr>
      </p:pic>
      <p:sp>
        <p:nvSpPr>
          <p:cNvPr id="7" name="TextBox 6"/>
          <p:cNvSpPr txBox="1"/>
          <p:nvPr/>
        </p:nvSpPr>
        <p:spPr>
          <a:xfrm>
            <a:off x="774423" y="6428165"/>
            <a:ext cx="2903459" cy="261610"/>
          </a:xfrm>
          <a:prstGeom prst="rect">
            <a:avLst/>
          </a:prstGeom>
          <a:noFill/>
        </p:spPr>
        <p:txBody>
          <a:bodyPr wrap="none" rtlCol="0">
            <a:spAutoFit/>
          </a:bodyPr>
          <a:lstStyle/>
          <a:p>
            <a:r>
              <a:rPr lang="en-US" sz="1100" dirty="0" smtClean="0"/>
              <a:t>Emory </a:t>
            </a:r>
            <a:r>
              <a:rPr lang="en-US" sz="1100" dirty="0" err="1"/>
              <a:t>Kristof</a:t>
            </a:r>
            <a:r>
              <a:rPr lang="en-US" sz="1100" dirty="0" smtClean="0"/>
              <a:t>, © National </a:t>
            </a:r>
            <a:r>
              <a:rPr lang="en-US" sz="1100" dirty="0"/>
              <a:t>Geographic </a:t>
            </a:r>
            <a:r>
              <a:rPr lang="en-US" sz="1100" dirty="0" smtClean="0"/>
              <a:t>Society</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2-11-11 at 8.29.28 PM.png"/>
          <p:cNvPicPr>
            <a:picLocks noChangeAspect="1"/>
          </p:cNvPicPr>
          <p:nvPr/>
        </p:nvPicPr>
        <p:blipFill>
          <a:blip r:embed="rId2"/>
          <a:stretch>
            <a:fillRect/>
          </a:stretch>
        </p:blipFill>
        <p:spPr>
          <a:xfrm>
            <a:off x="0" y="48140"/>
            <a:ext cx="9144000" cy="6809860"/>
          </a:xfrm>
          <a:prstGeom prst="rect">
            <a:avLst/>
          </a:prstGeom>
        </p:spPr>
      </p:pic>
      <p:sp>
        <p:nvSpPr>
          <p:cNvPr id="5" name="TextBox 4"/>
          <p:cNvSpPr txBox="1"/>
          <p:nvPr/>
        </p:nvSpPr>
        <p:spPr>
          <a:xfrm>
            <a:off x="4011512" y="6428165"/>
            <a:ext cx="1324025" cy="276999"/>
          </a:xfrm>
          <a:prstGeom prst="rect">
            <a:avLst/>
          </a:prstGeom>
          <a:noFill/>
        </p:spPr>
        <p:txBody>
          <a:bodyPr wrap="none" rtlCol="0">
            <a:spAutoFit/>
          </a:bodyPr>
          <a:lstStyle/>
          <a:p>
            <a:r>
              <a:rPr lang="en-US" sz="1200" dirty="0" err="1" smtClean="0"/>
              <a:t>Lindström</a:t>
            </a:r>
            <a:r>
              <a:rPr lang="en-US" sz="1200" dirty="0" smtClean="0"/>
              <a:t> (1990)</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833"/>
            <a:ext cx="8686800" cy="838200"/>
          </a:xfrm>
        </p:spPr>
        <p:txBody>
          <a:bodyPr>
            <a:noAutofit/>
          </a:bodyPr>
          <a:lstStyle/>
          <a:p>
            <a:r>
              <a:rPr lang="en-US" sz="3200" dirty="0" smtClean="0"/>
              <a:t>Other indicators of warm, arid climate during middle </a:t>
            </a:r>
            <a:r>
              <a:rPr lang="en-US" sz="3200" dirty="0" err="1" smtClean="0"/>
              <a:t>holocene</a:t>
            </a:r>
            <a:r>
              <a:rPr lang="en-US" sz="3200" dirty="0" smtClean="0"/>
              <a:t> in great basin</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Lowered sedimentation rates in NV marshes</a:t>
            </a:r>
          </a:p>
          <a:p>
            <a:r>
              <a:rPr lang="en-US" dirty="0" smtClean="0"/>
              <a:t>Decreased species richness</a:t>
            </a:r>
          </a:p>
          <a:p>
            <a:pPr lvl="1"/>
            <a:r>
              <a:rPr lang="en-US" dirty="0" smtClean="0"/>
              <a:t>Well-dated small mammal fauna</a:t>
            </a:r>
          </a:p>
          <a:p>
            <a:r>
              <a:rPr lang="en-US" dirty="0" smtClean="0"/>
              <a:t>Absent black mats in south Great Basin</a:t>
            </a:r>
          </a:p>
          <a:p>
            <a:r>
              <a:rPr lang="en-US" dirty="0" smtClean="0"/>
              <a:t>Sediment hiatus in Owens Lake</a:t>
            </a:r>
          </a:p>
          <a:p>
            <a:r>
              <a:rPr lang="en-US" dirty="0" smtClean="0"/>
              <a:t>High tree-line elevations</a:t>
            </a:r>
          </a:p>
          <a:p>
            <a:r>
              <a:rPr lang="en-US" dirty="0" smtClean="0"/>
              <a:t>Disappearance of </a:t>
            </a:r>
            <a:r>
              <a:rPr lang="en-US" dirty="0" err="1" smtClean="0"/>
              <a:t>pikas</a:t>
            </a:r>
            <a:r>
              <a:rPr lang="en-US" dirty="0" smtClean="0"/>
              <a:t> from low elevations</a:t>
            </a:r>
          </a:p>
          <a:p>
            <a:r>
              <a:rPr lang="en-US" dirty="0" smtClean="0"/>
              <a:t>Warm summer species of plants more common</a:t>
            </a:r>
          </a:p>
          <a:p>
            <a:r>
              <a:rPr lang="en-US" dirty="0" smtClean="0"/>
              <a:t>Scarce archaeological textiles</a:t>
            </a:r>
          </a:p>
          <a:p>
            <a:r>
              <a:rPr lang="en-US" dirty="0" smtClean="0">
                <a:solidFill>
                  <a:schemeClr val="accent2">
                    <a:lumMod val="50000"/>
                  </a:schemeClr>
                </a:solidFill>
              </a:rPr>
              <a:t>Owens Lake TIC oscillations and desiccation</a:t>
            </a:r>
            <a:endParaRPr lang="en-US" dirty="0">
              <a:solidFill>
                <a:schemeClr val="accent2">
                  <a:lumMod val="5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Trek.thmx</Template>
  <TotalTime>2889</TotalTime>
  <Words>2479</Words>
  <Application>Microsoft Macintosh PowerPoint</Application>
  <PresentationFormat>On-screen Show (4:3)</PresentationFormat>
  <Paragraphs>202</Paragraphs>
  <Slides>35</Slides>
  <Notes>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Trek</vt:lpstr>
      <vt:lpstr>MathType 6.0 Equation</vt:lpstr>
      <vt:lpstr>Holocene multidecadal and multicentennial droughts affecting Northern California and Nevada</vt:lpstr>
      <vt:lpstr>Holocene: Tripartite Structure</vt:lpstr>
      <vt:lpstr>Drought</vt:lpstr>
      <vt:lpstr>Study Areas of the Great Basin</vt:lpstr>
      <vt:lpstr>Hydrologic balance of the last 100 yrs</vt:lpstr>
      <vt:lpstr>Tree stumps</vt:lpstr>
      <vt:lpstr>LindstrÖM (1990)</vt:lpstr>
      <vt:lpstr>Slide 8</vt:lpstr>
      <vt:lpstr>Other indicators of warm, arid climate during middle holocene in great basin</vt:lpstr>
      <vt:lpstr>Grayson (1993, 2000)</vt:lpstr>
      <vt:lpstr>Warm, dry climate summary</vt:lpstr>
      <vt:lpstr>Truckee river – pyramid lake system</vt:lpstr>
      <vt:lpstr>Truckee river – pyramid lake system</vt:lpstr>
      <vt:lpstr>Why pyramid lake?</vt:lpstr>
      <vt:lpstr>Why pyramid lake, continued</vt:lpstr>
      <vt:lpstr>Why Pyramid lake, continued</vt:lpstr>
      <vt:lpstr>Coring of Pyramid Lake</vt:lpstr>
      <vt:lpstr>Age control by 137Cesium, mercury, and Paleomagnetic secular variation</vt:lpstr>
      <vt:lpstr>Methods</vt:lpstr>
      <vt:lpstr>Delta-18O as a hydrologic indicator</vt:lpstr>
      <vt:lpstr>Delta-18O as a hydrologic indicator</vt:lpstr>
      <vt:lpstr>Delta-18O as a hydrologic indicator</vt:lpstr>
      <vt:lpstr>TIC as a hydrologic indicator</vt:lpstr>
      <vt:lpstr>Magnetic susceptibility</vt:lpstr>
      <vt:lpstr>Slide 25</vt:lpstr>
      <vt:lpstr>Model simulation of pyramid lake</vt:lpstr>
      <vt:lpstr>Model simulation of pyramid lake</vt:lpstr>
      <vt:lpstr>Model simulation of pyramid lake</vt:lpstr>
      <vt:lpstr>Model compared to measured volume</vt:lpstr>
      <vt:lpstr>Variable discharge</vt:lpstr>
      <vt:lpstr>Modeled response to severe drought</vt:lpstr>
      <vt:lpstr>Slide 32</vt:lpstr>
      <vt:lpstr>Regional comparison of droughts</vt:lpstr>
      <vt:lpstr>Lessons from pyramid lake</vt:lpstr>
      <vt:lpstr>References</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Hughes</dc:creator>
  <cp:lastModifiedBy>Kelly Hughes</cp:lastModifiedBy>
  <cp:revision>87</cp:revision>
  <dcterms:created xsi:type="dcterms:W3CDTF">2012-11-11T17:55:06Z</dcterms:created>
  <dcterms:modified xsi:type="dcterms:W3CDTF">2012-11-13T18:05:04Z</dcterms:modified>
</cp:coreProperties>
</file>